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5"/>
  </p:notesMasterIdLst>
  <p:sldIdLst>
    <p:sldId id="257" r:id="rId2"/>
    <p:sldId id="415" r:id="rId3"/>
    <p:sldId id="417" r:id="rId4"/>
    <p:sldId id="416" r:id="rId5"/>
    <p:sldId id="418" r:id="rId6"/>
    <p:sldId id="419" r:id="rId7"/>
    <p:sldId id="426" r:id="rId8"/>
    <p:sldId id="424" r:id="rId9"/>
    <p:sldId id="427" r:id="rId10"/>
    <p:sldId id="422" r:id="rId11"/>
    <p:sldId id="414" r:id="rId12"/>
    <p:sldId id="429" r:id="rId13"/>
    <p:sldId id="316" r:id="rId14"/>
    <p:sldId id="323" r:id="rId15"/>
    <p:sldId id="324" r:id="rId16"/>
    <p:sldId id="374" r:id="rId17"/>
    <p:sldId id="375" r:id="rId18"/>
    <p:sldId id="406" r:id="rId19"/>
    <p:sldId id="407" r:id="rId20"/>
    <p:sldId id="409" r:id="rId21"/>
    <p:sldId id="411" r:id="rId22"/>
    <p:sldId id="379" r:id="rId23"/>
    <p:sldId id="381" r:id="rId24"/>
    <p:sldId id="431" r:id="rId25"/>
    <p:sldId id="382" r:id="rId26"/>
    <p:sldId id="383" r:id="rId27"/>
    <p:sldId id="432" r:id="rId28"/>
    <p:sldId id="384" r:id="rId29"/>
    <p:sldId id="385" r:id="rId30"/>
    <p:sldId id="386" r:id="rId31"/>
    <p:sldId id="387" r:id="rId32"/>
    <p:sldId id="390" r:id="rId33"/>
    <p:sldId id="391" r:id="rId34"/>
    <p:sldId id="412" r:id="rId35"/>
    <p:sldId id="428" r:id="rId36"/>
    <p:sldId id="484" r:id="rId37"/>
    <p:sldId id="435" r:id="rId38"/>
    <p:sldId id="436" r:id="rId39"/>
    <p:sldId id="437" r:id="rId40"/>
    <p:sldId id="440" r:id="rId41"/>
    <p:sldId id="441" r:id="rId42"/>
    <p:sldId id="448" r:id="rId43"/>
    <p:sldId id="449" r:id="rId44"/>
    <p:sldId id="450" r:id="rId45"/>
    <p:sldId id="451" r:id="rId46"/>
    <p:sldId id="452" r:id="rId47"/>
    <p:sldId id="453" r:id="rId48"/>
    <p:sldId id="454" r:id="rId49"/>
    <p:sldId id="455" r:id="rId50"/>
    <p:sldId id="456" r:id="rId51"/>
    <p:sldId id="485" r:id="rId52"/>
    <p:sldId id="458" r:id="rId53"/>
    <p:sldId id="459" r:id="rId54"/>
    <p:sldId id="460" r:id="rId55"/>
    <p:sldId id="461" r:id="rId56"/>
    <p:sldId id="465" r:id="rId57"/>
    <p:sldId id="466" r:id="rId58"/>
    <p:sldId id="467" r:id="rId59"/>
    <p:sldId id="469" r:id="rId60"/>
    <p:sldId id="470" r:id="rId61"/>
    <p:sldId id="471" r:id="rId62"/>
    <p:sldId id="472" r:id="rId63"/>
    <p:sldId id="473" r:id="rId64"/>
    <p:sldId id="474" r:id="rId65"/>
    <p:sldId id="478" r:id="rId66"/>
    <p:sldId id="479" r:id="rId67"/>
    <p:sldId id="492" r:id="rId68"/>
    <p:sldId id="493" r:id="rId69"/>
    <p:sldId id="495" r:id="rId70"/>
    <p:sldId id="496" r:id="rId71"/>
    <p:sldId id="497" r:id="rId72"/>
    <p:sldId id="500" r:id="rId73"/>
    <p:sldId id="501" r:id="rId74"/>
    <p:sldId id="502" r:id="rId75"/>
    <p:sldId id="482" r:id="rId76"/>
    <p:sldId id="499" r:id="rId77"/>
    <p:sldId id="483" r:id="rId78"/>
    <p:sldId id="486" r:id="rId79"/>
    <p:sldId id="487" r:id="rId80"/>
    <p:sldId id="488" r:id="rId81"/>
    <p:sldId id="489" r:id="rId82"/>
    <p:sldId id="490" r:id="rId83"/>
    <p:sldId id="491" r:id="rId84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B65E"/>
    <a:srgbClr val="92D050"/>
    <a:srgbClr val="00B0F0"/>
    <a:srgbClr val="F3BA43"/>
    <a:srgbClr val="F3B56C"/>
    <a:srgbClr val="DA8695"/>
    <a:srgbClr val="0070C0"/>
    <a:srgbClr val="000000"/>
    <a:srgbClr val="9ED498"/>
    <a:srgbClr val="F0AA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91"/>
    <p:restoredTop sz="88164"/>
  </p:normalViewPr>
  <p:slideViewPr>
    <p:cSldViewPr>
      <p:cViewPr>
        <p:scale>
          <a:sx n="135" d="100"/>
          <a:sy n="135" d="100"/>
        </p:scale>
        <p:origin x="1488" y="2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270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notesMaster" Target="notesMasters/notesMaster1.xml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BE33207-9837-4243-A411-E1A1BBFCD1FA}" type="datetimeFigureOut">
              <a:rPr lang="en-US" smtClean="0"/>
              <a:t>11/23/15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9FE02C-8A5F-4B4E-AE21-43259A14D3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70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5230" eaLnBrk="0" hangingPunct="0">
              <a:defRPr sz="2900">
                <a:solidFill>
                  <a:schemeClr val="tx1"/>
                </a:solidFill>
                <a:latin typeface="Calibri" pitchFamily="34" charset="0"/>
              </a:defRPr>
            </a:lvl1pPr>
            <a:lvl2pPr marL="745634" indent="-286782" defTabSz="935230" eaLnBrk="0" hangingPunct="0">
              <a:defRPr sz="2900">
                <a:solidFill>
                  <a:schemeClr val="tx1"/>
                </a:solidFill>
                <a:latin typeface="Calibri" pitchFamily="34" charset="0"/>
              </a:defRPr>
            </a:lvl2pPr>
            <a:lvl3pPr marL="1147130" indent="-229426" defTabSz="935230" eaLnBrk="0" hangingPunct="0">
              <a:defRPr sz="2900">
                <a:solidFill>
                  <a:schemeClr val="tx1"/>
                </a:solidFill>
                <a:latin typeface="Calibri" pitchFamily="34" charset="0"/>
              </a:defRPr>
            </a:lvl3pPr>
            <a:lvl4pPr marL="1605982" indent="-229426" defTabSz="935230" eaLnBrk="0" hangingPunct="0">
              <a:defRPr sz="2900">
                <a:solidFill>
                  <a:schemeClr val="tx1"/>
                </a:solidFill>
                <a:latin typeface="Calibri" pitchFamily="34" charset="0"/>
              </a:defRPr>
            </a:lvl4pPr>
            <a:lvl5pPr marL="2064833" indent="-229426" defTabSz="935230" eaLnBrk="0" hangingPunct="0">
              <a:defRPr sz="2900">
                <a:solidFill>
                  <a:schemeClr val="tx1"/>
                </a:solidFill>
                <a:latin typeface="Calibri" pitchFamily="34" charset="0"/>
              </a:defRPr>
            </a:lvl5pPr>
            <a:lvl6pPr marL="2523686" indent="-229426" defTabSz="93523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itchFamily="34" charset="0"/>
              </a:defRPr>
            </a:lvl6pPr>
            <a:lvl7pPr marL="2982538" indent="-229426" defTabSz="93523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itchFamily="34" charset="0"/>
              </a:defRPr>
            </a:lvl7pPr>
            <a:lvl8pPr marL="3441389" indent="-229426" defTabSz="93523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itchFamily="34" charset="0"/>
              </a:defRPr>
            </a:lvl8pPr>
            <a:lvl9pPr marL="3900241" indent="-229426" defTabSz="93523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C0B2951D-B549-41D8-9678-6880B8082DA0}" type="slidenum">
              <a:rPr lang="zh-CN" altLang="en-US" sz="1200">
                <a:latin typeface="Times New Roman" pitchFamily="18" charset="0"/>
              </a:rPr>
              <a:pPr/>
              <a:t>1</a:t>
            </a:fld>
            <a:endParaRPr lang="en-US" altLang="zh-CN" sz="1200">
              <a:latin typeface="Times New Roman" pitchFamily="18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29506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goal of the rectification is to estimate how many times each word sequence should be interpreted in whole as a phrase in its occurrence context.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9FE02C-8A5F-4B4E-AE21-43259A14D3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9FE02C-8A5F-4B4E-AE21-43259A14D3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734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>
                <a:latin typeface="Helvetica Light" charset="0"/>
                <a:ea typeface="Helvetica Light" charset="0"/>
                <a:cs typeface="Helvetica Light" charset="0"/>
              </a:rPr>
              <a:t>The additional p(v) is multiplied with </a:t>
            </a:r>
            <a:r>
              <a:rPr lang="en-US" altLang="zh-CN" sz="1200" dirty="0" err="1" smtClean="0">
                <a:latin typeface="Helvetica Light" charset="0"/>
                <a:ea typeface="Helvetica Light" charset="0"/>
                <a:cs typeface="Helvetica Light" charset="0"/>
              </a:rPr>
              <a:t>pointwise</a:t>
            </a:r>
            <a:r>
              <a:rPr lang="en-US" altLang="zh-CN" sz="1200" dirty="0" smtClean="0">
                <a:latin typeface="Helvetica Light" charset="0"/>
                <a:ea typeface="Helvetica Light" charset="0"/>
                <a:cs typeface="Helvetica Light" charset="0"/>
              </a:rPr>
              <a:t> mutual information, leading to less bias towards rare-occurred phrases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9FE02C-8A5F-4B4E-AE21-43259A14D3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09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Automatic generation of labels for </a:t>
            </a:r>
            <a:r>
              <a:rPr lang="en-US" dirty="0" err="1" smtClean="0"/>
              <a:t>SegPhrase</a:t>
            </a:r>
            <a:r>
              <a:rPr lang="en-US" dirty="0" smtClean="0"/>
              <a:t>+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Based on label propagation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principles of </a:t>
            </a:r>
            <a:r>
              <a:rPr lang="en-US" dirty="0" err="1" smtClean="0"/>
              <a:t>SegPhrase</a:t>
            </a:r>
            <a:r>
              <a:rPr lang="en-US" dirty="0" smtClean="0"/>
              <a:t>+ are not dependent on a particular natural language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9FE02C-8A5F-4B4E-AE21-43259A14D3E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52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9FE02C-8A5F-4B4E-AE21-43259A14D3E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217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76200" y="850021"/>
            <a:ext cx="8915400" cy="673979"/>
          </a:xfrm>
          <a:prstGeom prst="rect">
            <a:avLst/>
          </a:prstGeom>
        </p:spPr>
        <p:txBody>
          <a:bodyPr vert="horz" lIns="91438" tIns="45719" rIns="91438" bIns="45719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7593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926872" y="6492881"/>
            <a:ext cx="1854203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fld id="{49B74239-73C9-4B55-8B1C-66BCA0FCF2F2}" type="datetime1">
              <a:rPr lang="en-US" smtClean="0"/>
              <a:t>11/23/15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64640" y="6459791"/>
            <a:ext cx="3617103" cy="365125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3" y="6492881"/>
            <a:ext cx="984019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674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03D1555-7A02-6A4A-AC17-3EDD6FAC09CD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7C7F447-AE5F-D04B-8E2C-5F9749433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42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3237" y="621421"/>
            <a:ext cx="8527472" cy="673979"/>
          </a:xfrm>
          <a:prstGeom prst="rect">
            <a:avLst/>
          </a:prstGeom>
        </p:spPr>
        <p:txBody>
          <a:bodyPr vert="horz" lIns="91438" tIns="45719" rIns="91438" bIns="45719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3237" y="1447800"/>
            <a:ext cx="8555181" cy="4980712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/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5"/>
            <a:ext cx="443348" cy="273844"/>
          </a:xfrm>
          <a:prstGeom prst="rect">
            <a:avLst/>
          </a:prstGeom>
        </p:spPr>
        <p:txBody>
          <a:bodyPr lIns="91438" tIns="45719" rIns="91438" bIns="45719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b="0" smtClean="0"/>
              <a:pPr/>
              <a:t>‹#›</a:t>
            </a:fld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4085846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7" r:id="rId2"/>
    <p:sldLayoutId id="2147483669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377" rtl="0" eaLnBrk="1" latinLnBrk="0" hangingPunct="1">
        <a:lnSpc>
          <a:spcPct val="85000"/>
        </a:lnSpc>
        <a:spcBef>
          <a:spcPct val="0"/>
        </a:spcBef>
        <a:buNone/>
        <a:defRPr sz="4400" kern="1200" spc="-51" baseline="0">
          <a:solidFill>
            <a:schemeClr val="tx1"/>
          </a:solidFill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13" indent="-341313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88" indent="-373063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96" indent="-300031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813" indent="-290513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74638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7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6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6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5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png"/><Relationship Id="rId5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9" Type="http://schemas.openxmlformats.org/officeDocument/2006/relationships/image" Target="../media/image33.png"/><Relationship Id="rId1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tiff"/><Relationship Id="rId3" Type="http://schemas.openxmlformats.org/officeDocument/2006/relationships/image" Target="../media/image33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Relationship Id="rId3" Type="http://schemas.openxmlformats.org/officeDocument/2006/relationships/image" Target="../media/image14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tiff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microsoft.com/office/2007/relationships/hdphoto" Target="../media/hdphoto1.wdp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1.tif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17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2.pn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90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6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7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1524000"/>
            <a:ext cx="8496300" cy="1828800"/>
          </a:xfrm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3400" dirty="0" smtClean="0">
                <a:latin typeface="Helvetica" charset="0"/>
                <a:ea typeface="Helvetica" charset="0"/>
                <a:cs typeface="Helvetica" charset="0"/>
              </a:rPr>
              <a:t>Constructing</a:t>
            </a:r>
            <a:r>
              <a:rPr lang="zh-CN" altLang="en-US" sz="3400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3400" dirty="0" smtClean="0">
                <a:latin typeface="Helvetica" charset="0"/>
                <a:ea typeface="Helvetica" charset="0"/>
                <a:cs typeface="Helvetica" charset="0"/>
              </a:rPr>
              <a:t>and</a:t>
            </a:r>
            <a:r>
              <a:rPr lang="zh-CN" altLang="en-US" sz="3400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3400" dirty="0" smtClean="0">
                <a:latin typeface="Helvetica" charset="0"/>
                <a:ea typeface="Helvetica" charset="0"/>
                <a:cs typeface="Helvetica" charset="0"/>
              </a:rPr>
              <a:t>Modeling</a:t>
            </a:r>
            <a:r>
              <a:rPr lang="zh-CN" altLang="en-US" sz="3400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3400" dirty="0" smtClean="0">
                <a:latin typeface="Helvetica" charset="0"/>
                <a:ea typeface="Helvetica" charset="0"/>
                <a:cs typeface="Helvetica" charset="0"/>
              </a:rPr>
              <a:t>Text-Rich</a:t>
            </a:r>
            <a:r>
              <a:rPr lang="zh-CN" altLang="en-US" sz="3400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3400" dirty="0" smtClean="0">
                <a:latin typeface="Helvetica" charset="0"/>
                <a:ea typeface="Helvetica" charset="0"/>
                <a:cs typeface="Helvetica" charset="0"/>
              </a:rPr>
              <a:t>Information</a:t>
            </a:r>
            <a:r>
              <a:rPr lang="zh-CN" altLang="en-US" sz="3400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3400" dirty="0" smtClean="0">
                <a:latin typeface="Helvetica" charset="0"/>
                <a:ea typeface="Helvetica" charset="0"/>
                <a:cs typeface="Helvetica" charset="0"/>
              </a:rPr>
              <a:t>Networks</a:t>
            </a:r>
            <a:r>
              <a:rPr lang="zh-CN" altLang="en-US" sz="3400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3400" dirty="0" smtClean="0">
                <a:latin typeface="Helvetica" charset="0"/>
                <a:ea typeface="Helvetica" charset="0"/>
                <a:cs typeface="Helvetica" charset="0"/>
              </a:rPr>
              <a:t>Using</a:t>
            </a:r>
            <a:r>
              <a:rPr lang="zh-CN" altLang="en-US" sz="3400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3400" dirty="0" smtClean="0">
                <a:latin typeface="Helvetica" charset="0"/>
                <a:ea typeface="Helvetica" charset="0"/>
                <a:cs typeface="Helvetica" charset="0"/>
              </a:rPr>
              <a:t>Phrase</a:t>
            </a:r>
            <a:r>
              <a:rPr lang="zh-CN" altLang="en-US" sz="3400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3400" dirty="0" smtClean="0">
                <a:latin typeface="Helvetica" charset="0"/>
                <a:ea typeface="Helvetica" charset="0"/>
                <a:cs typeface="Helvetica" charset="0"/>
              </a:rPr>
              <a:t>Mining</a:t>
            </a:r>
            <a:endParaRPr lang="en-US" altLang="en-US" sz="3400" dirty="0" smtClean="0">
              <a:effectLst>
                <a:outerShdw blurRad="38100" dist="38100" dir="2700000" algn="tl">
                  <a:srgbClr val="C0C0C0"/>
                </a:outerShdw>
              </a:effectLst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6200" y="3810000"/>
            <a:ext cx="8915400" cy="2743200"/>
          </a:xfrm>
        </p:spPr>
        <p:txBody>
          <a:bodyPr/>
          <a:lstStyle/>
          <a:p>
            <a:pPr marL="0" indent="0" algn="ctr">
              <a:buNone/>
            </a:pPr>
            <a:endParaRPr lang="zh-CN" altLang="en-US" dirty="0" smtClean="0"/>
          </a:p>
          <a:p>
            <a:pPr marL="0" indent="0" algn="ctr">
              <a:buNone/>
            </a:pPr>
            <a:r>
              <a:rPr lang="en-US" altLang="zh-CN" dirty="0" smtClean="0">
                <a:latin typeface="Helvetica Light" charset="0"/>
                <a:ea typeface="Helvetica Light" charset="0"/>
                <a:cs typeface="Helvetica Light" charset="0"/>
              </a:rPr>
              <a:t>Jialu Liu</a:t>
            </a:r>
            <a:endParaRPr lang="zh-CN" altLang="en-US" dirty="0">
              <a:latin typeface="Helvetica Light" charset="0"/>
              <a:ea typeface="Helvetica Light" charset="0"/>
              <a:cs typeface="Helvetica Light" charset="0"/>
            </a:endParaRPr>
          </a:p>
          <a:p>
            <a:pPr marL="0" indent="0" algn="ctr">
              <a:buNone/>
            </a:pPr>
            <a:endParaRPr lang="zh-CN" altLang="en-US" sz="9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 marL="0" indent="0" algn="ctr">
              <a:buNone/>
            </a:pPr>
            <a:endParaRPr lang="en-US" altLang="zh-CN" sz="9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 marL="0" indent="0" algn="ctr">
              <a:buNone/>
            </a:pPr>
            <a:endParaRPr lang="zh-CN" altLang="en-US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marL="0" indent="0" algn="ctr">
              <a:buNone/>
            </a:pPr>
            <a:r>
              <a:rPr lang="en-US" altLang="zh-CN" dirty="0" smtClean="0">
                <a:latin typeface="Helvetica Light" charset="0"/>
                <a:ea typeface="Helvetica Light" charset="0"/>
                <a:cs typeface="Helvetica Light" charset="0"/>
              </a:rPr>
              <a:t>Dec.</a:t>
            </a:r>
            <a:r>
              <a:rPr lang="zh-CN" altLang="en-US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latin typeface="Helvetica Light" charset="0"/>
                <a:ea typeface="Helvetica Light" charset="0"/>
                <a:cs typeface="Helvetica Light" charset="0"/>
              </a:rPr>
              <a:t>1</a:t>
            </a:r>
            <a:r>
              <a:rPr lang="en-US" altLang="zh-CN" baseline="30000" dirty="0" smtClean="0">
                <a:latin typeface="Helvetica Light" charset="0"/>
                <a:ea typeface="Helvetica Light" charset="0"/>
                <a:cs typeface="Helvetica Light" charset="0"/>
              </a:rPr>
              <a:t>st</a:t>
            </a:r>
            <a:r>
              <a:rPr lang="en-US" altLang="zh-CN" dirty="0" smtClean="0">
                <a:latin typeface="Helvetica Light" charset="0"/>
                <a:ea typeface="Helvetica Light" charset="0"/>
                <a:cs typeface="Helvetica Light" charset="0"/>
              </a:rPr>
              <a:t>,</a:t>
            </a:r>
            <a:r>
              <a:rPr lang="zh-CN" altLang="en-US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latin typeface="Helvetica Light" charset="0"/>
                <a:ea typeface="Helvetica Light" charset="0"/>
                <a:cs typeface="Helvetica Light" charset="0"/>
              </a:rPr>
              <a:t>2015</a:t>
            </a:r>
            <a:endParaRPr lang="en-US" altLang="zh-CN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28700" y="4876800"/>
            <a:ext cx="701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Helvetica Light" charset="0"/>
                <a:ea typeface="Helvetica Light" charset="0"/>
                <a:cs typeface="Helvetica Light" charset="0"/>
              </a:rPr>
              <a:t>Department</a:t>
            </a:r>
            <a:r>
              <a:rPr lang="zh-CN" altLang="en-US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>
                <a:latin typeface="Helvetica Light" charset="0"/>
                <a:ea typeface="Helvetica Light" charset="0"/>
                <a:cs typeface="Helvetica Light" charset="0"/>
              </a:rPr>
              <a:t>of</a:t>
            </a:r>
            <a:r>
              <a:rPr lang="zh-CN" altLang="en-US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>
                <a:latin typeface="Helvetica Light" charset="0"/>
                <a:ea typeface="Helvetica Light" charset="0"/>
                <a:cs typeface="Helvetica Light" charset="0"/>
              </a:rPr>
              <a:t>Computer</a:t>
            </a:r>
            <a:r>
              <a:rPr lang="zh-CN" altLang="en-US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>
                <a:latin typeface="Helvetica Light" charset="0"/>
                <a:ea typeface="Helvetica Light" charset="0"/>
                <a:cs typeface="Helvetica Light" charset="0"/>
              </a:rPr>
              <a:t>Science</a:t>
            </a:r>
          </a:p>
          <a:p>
            <a:pPr algn="ctr"/>
            <a:r>
              <a:rPr lang="en-US" altLang="zh-CN" dirty="0">
                <a:latin typeface="Helvetica Light" charset="0"/>
                <a:ea typeface="Helvetica Light" charset="0"/>
                <a:cs typeface="Helvetica Light" charset="0"/>
              </a:rPr>
              <a:t>University of Illinois at Urbana-Champaign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3582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81000" y="990600"/>
            <a:ext cx="19383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The Road Map</a:t>
            </a:r>
            <a:endParaRPr lang="en-US" sz="2000" b="1" i="0" dirty="0">
              <a:solidFill>
                <a:srgbClr val="555555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19" descr="Untitled.pd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8" t="27533" r="7860" b="28090"/>
          <a:stretch/>
        </p:blipFill>
        <p:spPr>
          <a:xfrm>
            <a:off x="1740540" y="1936644"/>
            <a:ext cx="2560967" cy="112612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Rectangle 74"/>
          <p:cNvSpPr/>
          <p:nvPr/>
        </p:nvSpPr>
        <p:spPr>
          <a:xfrm>
            <a:off x="4937424" y="1622620"/>
            <a:ext cx="40782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i="1" dirty="0">
                <a:solidFill>
                  <a:srgbClr val="144A78"/>
                </a:solidFill>
                <a:latin typeface="Helvetica" charset="0"/>
                <a:ea typeface="Helvetica" charset="0"/>
                <a:cs typeface="Helvetica" charset="0"/>
              </a:rPr>
              <a:t>“</a:t>
            </a:r>
            <a:r>
              <a:rPr lang="en-US" sz="1200" b="1" i="1" dirty="0">
                <a:solidFill>
                  <a:srgbClr val="144A78"/>
                </a:solidFill>
                <a:latin typeface="Helvetica" charset="0"/>
                <a:ea typeface="Helvetica" charset="0"/>
                <a:cs typeface="Helvetica" charset="0"/>
              </a:rPr>
              <a:t>DBSCAN is a method for clustering in process of knowledge discovery</a:t>
            </a:r>
            <a:r>
              <a:rPr lang="en-US" sz="1200" b="1" i="1" dirty="0" smtClean="0">
                <a:solidFill>
                  <a:srgbClr val="144A78"/>
                </a:solidFill>
                <a:latin typeface="Helvetica" charset="0"/>
                <a:ea typeface="Helvetica" charset="0"/>
                <a:cs typeface="Helvetica" charset="0"/>
              </a:rPr>
              <a:t>.”</a:t>
            </a:r>
            <a:endParaRPr lang="zh-CN" altLang="en-US" sz="1200" b="1" i="1" dirty="0" smtClean="0">
              <a:solidFill>
                <a:srgbClr val="144A78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937424" y="2133624"/>
            <a:ext cx="3757310" cy="984885"/>
          </a:xfrm>
          <a:prstGeom prst="rect">
            <a:avLst/>
          </a:prstGeom>
          <a:solidFill>
            <a:srgbClr val="F3B56C">
              <a:alpha val="81961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Helvetica" charset="0"/>
                <a:ea typeface="Helvetica" charset="0"/>
                <a:cs typeface="Helvetica" charset="0"/>
              </a:rPr>
              <a:t>Document</a:t>
            </a:r>
            <a:r>
              <a:rPr lang="zh-CN" altLang="en-US" sz="1400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1400" dirty="0" smtClean="0">
                <a:latin typeface="Helvetica" charset="0"/>
                <a:ea typeface="Helvetica" charset="0"/>
                <a:cs typeface="Helvetica" charset="0"/>
              </a:rPr>
              <a:t>Keyphrase:</a:t>
            </a:r>
            <a:endParaRPr lang="zh-CN" altLang="en-US" sz="14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altLang="zh-CN" sz="1400" dirty="0" smtClean="0">
                <a:latin typeface="Helvetica Light" charset="0"/>
                <a:ea typeface="Helvetica Light" charset="0"/>
                <a:cs typeface="Helvetica Light" charset="0"/>
              </a:rPr>
              <a:t>dbscan:</a:t>
            </a:r>
            <a:r>
              <a:rPr lang="zh-CN" altLang="en-US" sz="1400" dirty="0" smtClean="0">
                <a:latin typeface="Helvetica Light" charset="0"/>
                <a:ea typeface="Helvetica Light" charset="0"/>
                <a:cs typeface="Helvetica Light" charset="0"/>
              </a:rPr>
              <a:t>   </a:t>
            </a:r>
            <a:r>
              <a:rPr lang="en-US" sz="1400" dirty="0" smtClean="0">
                <a:latin typeface="Helvetica Light" charset="0"/>
                <a:ea typeface="Helvetica Light" charset="0"/>
                <a:cs typeface="Helvetica Light" charset="0"/>
              </a:rPr>
              <a:t>[</a:t>
            </a:r>
            <a:r>
              <a:rPr lang="en-US" sz="1400" dirty="0">
                <a:latin typeface="Helvetica Light" charset="0"/>
                <a:ea typeface="Helvetica Light" charset="0"/>
                <a:cs typeface="Helvetica Light" charset="0"/>
              </a:rPr>
              <a:t>dbscan, density, clustering, ...]</a:t>
            </a:r>
            <a:endParaRPr lang="zh-CN" altLang="en-US" sz="1400" dirty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>
                <a:latin typeface="Helvetica Light" charset="0"/>
                <a:ea typeface="Helvetica Light" charset="0"/>
                <a:cs typeface="Helvetica Light" charset="0"/>
              </a:rPr>
              <a:t>clustering: </a:t>
            </a:r>
            <a:r>
              <a:rPr lang="zh-CN" altLang="en-US" sz="1400" dirty="0" smtClean="0">
                <a:latin typeface="Helvetica Light" charset="0"/>
                <a:ea typeface="Helvetica Light" charset="0"/>
                <a:cs typeface="Helvetica Light" charset="0"/>
              </a:rPr>
              <a:t>  </a:t>
            </a:r>
            <a:r>
              <a:rPr lang="en-US" sz="1400" dirty="0" smtClean="0">
                <a:latin typeface="Helvetica Light" charset="0"/>
                <a:ea typeface="Helvetica Light" charset="0"/>
                <a:cs typeface="Helvetica Light" charset="0"/>
              </a:rPr>
              <a:t>[</a:t>
            </a:r>
            <a:r>
              <a:rPr lang="en-US" sz="1400" dirty="0">
                <a:latin typeface="Helvetica Light" charset="0"/>
                <a:ea typeface="Helvetica Light" charset="0"/>
                <a:cs typeface="Helvetica Light" charset="0"/>
              </a:rPr>
              <a:t>clustering, clusters, partition, ...]</a:t>
            </a:r>
            <a:endParaRPr lang="zh-CN" altLang="en-US" sz="1400" dirty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400" dirty="0">
                <a:latin typeface="Helvetica Light" charset="0"/>
                <a:ea typeface="Helvetica Light" charset="0"/>
                <a:cs typeface="Helvetica Light" charset="0"/>
              </a:rPr>
              <a:t>data mining: </a:t>
            </a:r>
            <a:r>
              <a:rPr lang="zh-CN" altLang="en-US" sz="1400" dirty="0" smtClean="0">
                <a:latin typeface="Helvetica Light" charset="0"/>
                <a:ea typeface="Helvetica Light" charset="0"/>
                <a:cs typeface="Helvetica Light" charset="0"/>
              </a:rPr>
              <a:t>  </a:t>
            </a:r>
            <a:r>
              <a:rPr lang="en-US" sz="1400" dirty="0" smtClean="0">
                <a:latin typeface="Helvetica Light" charset="0"/>
                <a:ea typeface="Helvetica Light" charset="0"/>
                <a:cs typeface="Helvetica Light" charset="0"/>
              </a:rPr>
              <a:t>[</a:t>
            </a:r>
            <a:r>
              <a:rPr lang="en-US" sz="1400" dirty="0">
                <a:latin typeface="Helvetica Light" charset="0"/>
                <a:ea typeface="Helvetica Light" charset="0"/>
                <a:cs typeface="Helvetica Light" charset="0"/>
              </a:rPr>
              <a:t>data mining, knowledge, ...] </a:t>
            </a:r>
            <a:endParaRPr lang="hr-HR" sz="14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63" y="1770558"/>
            <a:ext cx="932929" cy="1363512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4407126" y="2398252"/>
            <a:ext cx="42468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162392" y="3241033"/>
            <a:ext cx="3358612" cy="279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i="1" dirty="0" smtClean="0">
                <a:latin typeface="Helvetica Light" charset="0"/>
                <a:ea typeface="Helvetica Light" charset="0"/>
                <a:cs typeface="Helvetica Light" charset="0"/>
              </a:rPr>
              <a:t>1. Phrase</a:t>
            </a:r>
            <a:r>
              <a:rPr lang="zh-CN" altLang="en-US" sz="1600" b="1" i="1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b="1" i="1" dirty="0" smtClean="0">
                <a:latin typeface="Helvetica Light" charset="0"/>
                <a:ea typeface="Helvetica Light" charset="0"/>
                <a:cs typeface="Helvetica Light" charset="0"/>
              </a:rPr>
              <a:t>Mining (SIGMOD 2015)</a:t>
            </a:r>
            <a:endParaRPr lang="en-US" sz="1600" b="1" i="1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4425841" y="3246115"/>
            <a:ext cx="47804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i="1" dirty="0" smtClean="0">
                <a:latin typeface="Helvetica Light" charset="0"/>
                <a:ea typeface="Helvetica Light" charset="0"/>
                <a:cs typeface="Helvetica Light" charset="0"/>
              </a:rPr>
              <a:t>2. Document</a:t>
            </a:r>
            <a:r>
              <a:rPr lang="zh-CN" altLang="en-US" sz="1600" b="1" i="1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b="1" i="1" dirty="0">
                <a:latin typeface="Helvetica Light" charset="0"/>
                <a:ea typeface="Helvetica Light" charset="0"/>
                <a:cs typeface="Helvetica Light" charset="0"/>
              </a:rPr>
              <a:t>Keyphrase</a:t>
            </a:r>
            <a:r>
              <a:rPr lang="zh-CN" altLang="en-US" sz="1600" b="1" i="1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b="1" i="1" dirty="0" smtClean="0">
                <a:latin typeface="Helvetica Light" charset="0"/>
                <a:ea typeface="Helvetica Light" charset="0"/>
                <a:cs typeface="Helvetica Light" charset="0"/>
              </a:rPr>
              <a:t>Extraction</a:t>
            </a:r>
            <a:r>
              <a:rPr lang="zh-CN" altLang="en-US" sz="1600" b="1" i="1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b="1" i="1" dirty="0" smtClean="0">
                <a:latin typeface="Helvetica Light" charset="0"/>
                <a:ea typeface="Helvetica Light" charset="0"/>
                <a:cs typeface="Helvetica Light" charset="0"/>
              </a:rPr>
              <a:t>(Submitted)</a:t>
            </a:r>
            <a:endParaRPr lang="en-US" altLang="zh-CN" sz="1600" b="1" i="1" dirty="0"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600" dirty="0"/>
          </a:p>
        </p:txBody>
      </p:sp>
      <p:pic>
        <p:nvPicPr>
          <p:cNvPr id="172" name="Picture 17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732" y="3921165"/>
            <a:ext cx="3414254" cy="1616545"/>
          </a:xfrm>
          <a:prstGeom prst="rect">
            <a:avLst/>
          </a:prstGeom>
        </p:spPr>
      </p:pic>
      <p:pic>
        <p:nvPicPr>
          <p:cNvPr id="173" name="Picture 172"/>
          <p:cNvPicPr>
            <a:picLocks noChangeAspect="1"/>
          </p:cNvPicPr>
          <p:nvPr/>
        </p:nvPicPr>
        <p:blipFill rotWithShape="1">
          <a:blip r:embed="rId5"/>
          <a:srcRect l="21872"/>
          <a:stretch/>
        </p:blipFill>
        <p:spPr>
          <a:xfrm>
            <a:off x="5715000" y="4038114"/>
            <a:ext cx="2287940" cy="1440216"/>
          </a:xfrm>
          <a:prstGeom prst="rect">
            <a:avLst/>
          </a:prstGeom>
        </p:spPr>
      </p:pic>
      <p:sp>
        <p:nvSpPr>
          <p:cNvPr id="174" name="Rectangle 173"/>
          <p:cNvSpPr/>
          <p:nvPr/>
        </p:nvSpPr>
        <p:spPr>
          <a:xfrm>
            <a:off x="1211508" y="5579081"/>
            <a:ext cx="69376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7688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1600" b="1" i="1" dirty="0" smtClean="0">
                <a:latin typeface="Helvetica Light" charset="0"/>
                <a:ea typeface="Helvetica Light" charset="0"/>
                <a:cs typeface="Helvetica Light" charset="0"/>
              </a:rPr>
              <a:t>3. Text-Rich</a:t>
            </a:r>
            <a:r>
              <a:rPr lang="zh-CN" altLang="en-US" sz="1600" b="1" i="1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b="1" i="1" dirty="0">
                <a:latin typeface="Helvetica Light" charset="0"/>
                <a:ea typeface="Helvetica Light" charset="0"/>
                <a:cs typeface="Helvetica Light" charset="0"/>
              </a:rPr>
              <a:t>Information</a:t>
            </a:r>
            <a:r>
              <a:rPr lang="zh-CN" altLang="en-US" sz="1600" b="1" i="1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b="1" i="1" dirty="0">
                <a:latin typeface="Helvetica Light" charset="0"/>
                <a:ea typeface="Helvetica Light" charset="0"/>
                <a:cs typeface="Helvetica Light" charset="0"/>
              </a:rPr>
              <a:t>Network</a:t>
            </a:r>
            <a:r>
              <a:rPr lang="zh-CN" altLang="en-US" sz="1600" b="1" i="1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b="1" i="1" dirty="0" smtClean="0">
                <a:latin typeface="Helvetica Light" charset="0"/>
                <a:ea typeface="Helvetica Light" charset="0"/>
                <a:cs typeface="Helvetica Light" charset="0"/>
              </a:rPr>
              <a:t>Embedding</a:t>
            </a:r>
            <a:r>
              <a:rPr lang="zh-CN" altLang="en-US" sz="1600" b="1" i="1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b="1" i="1" dirty="0" smtClean="0">
                <a:latin typeface="Helvetica Light" charset="0"/>
                <a:ea typeface="Helvetica Light" charset="0"/>
                <a:cs typeface="Helvetica Light" charset="0"/>
              </a:rPr>
              <a:t>(Target</a:t>
            </a:r>
            <a:r>
              <a:rPr lang="zh-CN" altLang="en-US" sz="1600" b="1" i="1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b="1" i="1" dirty="0" smtClean="0">
                <a:latin typeface="Helvetica Light" charset="0"/>
                <a:ea typeface="Helvetica Light" charset="0"/>
                <a:cs typeface="Helvetica Light" charset="0"/>
              </a:rPr>
              <a:t>for</a:t>
            </a:r>
            <a:r>
              <a:rPr lang="zh-CN" altLang="en-US" sz="1600" b="1" i="1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b="1" i="1" dirty="0" smtClean="0">
                <a:latin typeface="Helvetica Light" charset="0"/>
                <a:ea typeface="Helvetica Light" charset="0"/>
                <a:cs typeface="Helvetica Light" charset="0"/>
              </a:rPr>
              <a:t>KDD16)</a:t>
            </a:r>
            <a:endParaRPr lang="zh-CN" altLang="en-US" sz="1600" b="1" i="1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76" name="Right Arrow 175"/>
          <p:cNvSpPr/>
          <p:nvPr/>
        </p:nvSpPr>
        <p:spPr>
          <a:xfrm>
            <a:off x="1162392" y="2398252"/>
            <a:ext cx="42468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ight Arrow 176"/>
          <p:cNvSpPr/>
          <p:nvPr/>
        </p:nvSpPr>
        <p:spPr>
          <a:xfrm>
            <a:off x="1034629" y="4373300"/>
            <a:ext cx="42468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TextBox 177"/>
          <p:cNvSpPr txBox="1"/>
          <p:nvPr/>
        </p:nvSpPr>
        <p:spPr>
          <a:xfrm>
            <a:off x="5666241" y="5192482"/>
            <a:ext cx="1167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mtClean="0">
                <a:latin typeface="Nanum Pen Script" charset="-127"/>
                <a:ea typeface="Nanum Pen Script" charset="-127"/>
                <a:cs typeface="Nanum Pen Script" charset="-127"/>
              </a:rPr>
              <a:t>SIGKDD</a:t>
            </a:r>
            <a:endParaRPr lang="en-US">
              <a:latin typeface="Nanum Pen Script" charset="-127"/>
              <a:ea typeface="Nanum Pen Script" charset="-127"/>
              <a:cs typeface="Nanum Pen Script" charset="-127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6961641" y="5123241"/>
            <a:ext cx="1167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Nanum Pen Script" charset="-127"/>
                <a:ea typeface="Nanum Pen Script" charset="-127"/>
                <a:cs typeface="Nanum Pen Script" charset="-127"/>
              </a:rPr>
              <a:t>Data mining</a:t>
            </a:r>
            <a:endParaRPr lang="en-US" dirty="0">
              <a:latin typeface="Nanum Pen Script" charset="-127"/>
              <a:ea typeface="Nanum Pen Script" charset="-127"/>
              <a:cs typeface="Nanum Pen Script" charset="-127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7167566" y="4751152"/>
            <a:ext cx="179656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Nanum Pen Script" charset="-127"/>
                <a:ea typeface="Nanum Pen Script" charset="-127"/>
                <a:cs typeface="Nanum Pen Script" charset="-127"/>
              </a:rPr>
              <a:t>Knowledge discovery</a:t>
            </a:r>
            <a:endParaRPr lang="en-US" dirty="0">
              <a:latin typeface="Nanum Pen Script" charset="-127"/>
              <a:ea typeface="Nanum Pen Script" charset="-127"/>
              <a:cs typeface="Nanum Pen Script" charset="-127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7186919" y="4018970"/>
            <a:ext cx="1167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Nanum Pen Script" charset="-127"/>
                <a:ea typeface="Nanum Pen Script" charset="-127"/>
                <a:cs typeface="Nanum Pen Script" charset="-127"/>
              </a:rPr>
              <a:t>graphics</a:t>
            </a:r>
            <a:endParaRPr lang="en-US" dirty="0">
              <a:latin typeface="Nanum Pen Script" charset="-127"/>
              <a:ea typeface="Nanum Pen Script" charset="-127"/>
              <a:cs typeface="Nanum Pen Script" charset="-127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4816343" y="4648200"/>
            <a:ext cx="1330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Nanum Pen Script" charset="-127"/>
                <a:ea typeface="Nanum Pen Script" charset="-127"/>
                <a:cs typeface="Nanum Pen Script" charset="-127"/>
              </a:rPr>
              <a:t>Edgar F. </a:t>
            </a:r>
            <a:r>
              <a:rPr lang="en-US" dirty="0" err="1" smtClean="0">
                <a:latin typeface="Nanum Pen Script" charset="-127"/>
                <a:ea typeface="Nanum Pen Script" charset="-127"/>
                <a:cs typeface="Nanum Pen Script" charset="-127"/>
              </a:rPr>
              <a:t>Codd</a:t>
            </a:r>
            <a:endParaRPr lang="en-US" dirty="0">
              <a:latin typeface="Nanum Pen Script" charset="-127"/>
              <a:ea typeface="Nanum Pen Script" charset="-127"/>
              <a:cs typeface="Nanum Pen Scrip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0598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Outline</a:t>
            </a:r>
            <a:endParaRPr lang="en-US" dirty="0"/>
          </a:p>
        </p:txBody>
      </p:sp>
      <p:sp>
        <p:nvSpPr>
          <p:cNvPr id="4" name="Rectangle 1027"/>
          <p:cNvSpPr txBox="1">
            <a:spLocks noChangeArrowheads="1"/>
          </p:cNvSpPr>
          <p:nvPr/>
        </p:nvSpPr>
        <p:spPr>
          <a:xfrm>
            <a:off x="381000" y="1680019"/>
            <a:ext cx="8534400" cy="5012754"/>
          </a:xfrm>
          <a:prstGeom prst="rect">
            <a:avLst/>
          </a:prstGeom>
        </p:spPr>
        <p:txBody>
          <a:bodyPr vert="horz" lIns="92075" tIns="46038" rIns="92075" bIns="46038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7688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2800" dirty="0" smtClean="0">
                <a:latin typeface="Helvetica Light" charset="0"/>
                <a:ea typeface="Helvetica Light" charset="0"/>
                <a:cs typeface="Helvetica Light" charset="0"/>
              </a:rPr>
              <a:t>Big</a:t>
            </a:r>
            <a:r>
              <a:rPr lang="zh-CN" alt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800" dirty="0" smtClean="0">
                <a:latin typeface="Helvetica Light" charset="0"/>
                <a:ea typeface="Helvetica Light" charset="0"/>
                <a:cs typeface="Helvetica Light" charset="0"/>
              </a:rPr>
              <a:t>Textual</a:t>
            </a:r>
            <a:r>
              <a:rPr lang="zh-CN" alt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800" dirty="0" smtClean="0">
                <a:latin typeface="Helvetica Light" charset="0"/>
                <a:ea typeface="Helvetica Light" charset="0"/>
                <a:cs typeface="Helvetica Light" charset="0"/>
              </a:rPr>
              <a:t>Data</a:t>
            </a:r>
            <a:r>
              <a:rPr lang="zh-CN" alt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</a:p>
          <a:p>
            <a:pPr marL="547688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2800" b="1" dirty="0" smtClean="0">
                <a:latin typeface="Helvetica" charset="0"/>
                <a:ea typeface="Helvetica" charset="0"/>
                <a:cs typeface="Helvetica" charset="0"/>
              </a:rPr>
              <a:t>Phrase</a:t>
            </a:r>
            <a:r>
              <a:rPr lang="zh-CN" altLang="en-US" sz="28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800" b="1" dirty="0" smtClean="0">
                <a:latin typeface="Helvetica" charset="0"/>
                <a:ea typeface="Helvetica" charset="0"/>
                <a:cs typeface="Helvetica" charset="0"/>
              </a:rPr>
              <a:t>Mining</a:t>
            </a:r>
            <a:endParaRPr lang="zh-CN" altLang="en-US" sz="2800" b="1" dirty="0">
              <a:latin typeface="Helvetica" charset="0"/>
              <a:ea typeface="Helvetica" charset="0"/>
              <a:cs typeface="Helvetica" charset="0"/>
            </a:endParaRPr>
          </a:p>
          <a:p>
            <a:pPr marL="547688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2800" dirty="0" smtClean="0">
                <a:latin typeface="Helvetica Light" charset="0"/>
                <a:ea typeface="Helvetica Light" charset="0"/>
                <a:cs typeface="Helvetica Light" charset="0"/>
              </a:rPr>
              <a:t>Document</a:t>
            </a:r>
            <a:r>
              <a:rPr lang="zh-CN" alt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800" dirty="0" err="1" smtClean="0">
                <a:latin typeface="Helvetica Light" charset="0"/>
                <a:ea typeface="Helvetica Light" charset="0"/>
                <a:cs typeface="Helvetica Light" charset="0"/>
              </a:rPr>
              <a:t>Keyphrase</a:t>
            </a:r>
            <a:r>
              <a:rPr lang="zh-CN" alt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800" dirty="0" smtClean="0">
                <a:latin typeface="Helvetica Light" charset="0"/>
                <a:ea typeface="Helvetica Light" charset="0"/>
                <a:cs typeface="Helvetica Light" charset="0"/>
              </a:rPr>
              <a:t>Extraction</a:t>
            </a:r>
          </a:p>
          <a:p>
            <a:pPr marL="547688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2800" dirty="0" smtClean="0">
                <a:latin typeface="Helvetica Light" charset="0"/>
                <a:ea typeface="Helvetica Light" charset="0"/>
                <a:cs typeface="Helvetica Light" charset="0"/>
              </a:rPr>
              <a:t>Text-Rich</a:t>
            </a:r>
            <a:r>
              <a:rPr lang="zh-CN" alt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800" dirty="0" smtClean="0">
                <a:latin typeface="Helvetica Light" charset="0"/>
                <a:ea typeface="Helvetica Light" charset="0"/>
                <a:cs typeface="Helvetica Light" charset="0"/>
              </a:rPr>
              <a:t>Information</a:t>
            </a:r>
            <a:r>
              <a:rPr lang="zh-CN" alt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800" dirty="0" smtClean="0">
                <a:latin typeface="Helvetica Light" charset="0"/>
                <a:ea typeface="Helvetica Light" charset="0"/>
                <a:cs typeface="Helvetica Light" charset="0"/>
              </a:rPr>
              <a:t>Network</a:t>
            </a:r>
            <a:r>
              <a:rPr lang="zh-CN" alt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800" dirty="0" smtClean="0">
                <a:latin typeface="Helvetica Light" charset="0"/>
                <a:ea typeface="Helvetica Light" charset="0"/>
                <a:cs typeface="Helvetica Light" charset="0"/>
              </a:rPr>
              <a:t>Embedding</a:t>
            </a:r>
            <a:endParaRPr lang="zh-CN" altLang="en-US" sz="28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marL="547688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2800" dirty="0" smtClean="0">
                <a:latin typeface="Helvetica Light" charset="0"/>
                <a:ea typeface="Helvetica Light" charset="0"/>
                <a:cs typeface="Helvetica Light" charset="0"/>
              </a:rPr>
              <a:t>Summary</a:t>
            </a:r>
            <a:endParaRPr lang="zh-CN" altLang="en-US" sz="28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66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Picture 19" descr="Untitled.pd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8" t="27533" r="7860" b="28090"/>
          <a:stretch/>
        </p:blipFill>
        <p:spPr>
          <a:xfrm>
            <a:off x="4267200" y="1627821"/>
            <a:ext cx="2692948" cy="1245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266" y="1757036"/>
            <a:ext cx="1064910" cy="1556407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9349679">
            <a:off x="3243674" y="2831666"/>
            <a:ext cx="42468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" y="990600"/>
            <a:ext cx="19367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Phrase Mining</a:t>
            </a:r>
            <a:endParaRPr lang="en-US" sz="2000" b="1" i="0" dirty="0">
              <a:solidFill>
                <a:srgbClr val="555555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91000" y="3657600"/>
            <a:ext cx="3027249" cy="5847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100" b="1" dirty="0" smtClean="0">
                <a:solidFill>
                  <a:prstClr val="black"/>
                </a:solidFill>
              </a:rPr>
              <a:t>Document</a:t>
            </a:r>
            <a:r>
              <a:rPr lang="zh-CN" altLang="en-US" sz="1100" b="1" dirty="0" smtClean="0">
                <a:solidFill>
                  <a:prstClr val="black"/>
                </a:solidFill>
              </a:rPr>
              <a:t> </a:t>
            </a:r>
            <a:r>
              <a:rPr lang="en-US" altLang="zh-CN" sz="1100" b="1" dirty="0" smtClean="0">
                <a:solidFill>
                  <a:prstClr val="black"/>
                </a:solidFill>
              </a:rPr>
              <a:t>1</a:t>
            </a:r>
            <a:endParaRPr lang="en-US" sz="1100" b="1" dirty="0" smtClean="0">
              <a:solidFill>
                <a:prstClr val="black"/>
              </a:solidFill>
            </a:endParaRPr>
          </a:p>
          <a:p>
            <a:r>
              <a:rPr lang="en-US" sz="1050" dirty="0" smtClean="0">
                <a:solidFill>
                  <a:srgbClr val="CC0000"/>
                </a:solidFill>
              </a:rPr>
              <a:t>Citation recommendation </a:t>
            </a:r>
            <a:r>
              <a:rPr lang="en-US" sz="1050" dirty="0" smtClean="0">
                <a:solidFill>
                  <a:prstClr val="black"/>
                </a:solidFill>
              </a:rPr>
              <a:t>is an interesting but challenging research problem </a:t>
            </a:r>
            <a:r>
              <a:rPr lang="en-US" altLang="zh-CN" sz="1050" dirty="0" smtClean="0">
                <a:solidFill>
                  <a:prstClr val="black"/>
                </a:solidFill>
              </a:rPr>
              <a:t>in </a:t>
            </a:r>
            <a:r>
              <a:rPr lang="en-US" altLang="zh-CN" sz="1050" dirty="0" smtClean="0">
                <a:solidFill>
                  <a:srgbClr val="CC0000"/>
                </a:solidFill>
              </a:rPr>
              <a:t>data mining </a:t>
            </a:r>
            <a:r>
              <a:rPr lang="en-US" altLang="zh-CN" sz="1050" dirty="0" smtClean="0">
                <a:solidFill>
                  <a:prstClr val="black"/>
                </a:solidFill>
              </a:rPr>
              <a:t>area</a:t>
            </a:r>
            <a:r>
              <a:rPr lang="en-US" sz="1050" dirty="0" smtClean="0">
                <a:solidFill>
                  <a:prstClr val="black"/>
                </a:solidFill>
              </a:rPr>
              <a:t>. </a:t>
            </a:r>
            <a:endParaRPr lang="en-US" sz="1050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91001" y="4328574"/>
            <a:ext cx="3027249" cy="7463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100" b="1" dirty="0" smtClean="0">
                <a:solidFill>
                  <a:prstClr val="black"/>
                </a:solidFill>
              </a:rPr>
              <a:t>Document</a:t>
            </a:r>
            <a:r>
              <a:rPr lang="zh-CN" altLang="en-US" sz="1100" b="1" dirty="0" smtClean="0">
                <a:solidFill>
                  <a:prstClr val="black"/>
                </a:solidFill>
              </a:rPr>
              <a:t> </a:t>
            </a:r>
            <a:r>
              <a:rPr lang="en-US" altLang="zh-CN" sz="1100" b="1" dirty="0" smtClean="0">
                <a:solidFill>
                  <a:prstClr val="black"/>
                </a:solidFill>
              </a:rPr>
              <a:t>2</a:t>
            </a:r>
          </a:p>
          <a:p>
            <a:r>
              <a:rPr lang="en-US" sz="1050" dirty="0">
                <a:solidFill>
                  <a:prstClr val="black"/>
                </a:solidFill>
              </a:rPr>
              <a:t>In this study, we investigate the problem in the context of </a:t>
            </a:r>
            <a:r>
              <a:rPr lang="en-US" sz="1050" dirty="0">
                <a:solidFill>
                  <a:srgbClr val="CC0000"/>
                </a:solidFill>
              </a:rPr>
              <a:t>heterogeneous information networks </a:t>
            </a:r>
            <a:r>
              <a:rPr lang="en-US" sz="1050" dirty="0" smtClean="0">
                <a:solidFill>
                  <a:prstClr val="black"/>
                </a:solidFill>
              </a:rPr>
              <a:t>using </a:t>
            </a:r>
            <a:r>
              <a:rPr lang="en-US" sz="1050" dirty="0" smtClean="0">
                <a:solidFill>
                  <a:srgbClr val="CC0000"/>
                </a:solidFill>
              </a:rPr>
              <a:t>data mining </a:t>
            </a:r>
            <a:r>
              <a:rPr lang="en-US" sz="1050" dirty="0" smtClean="0">
                <a:solidFill>
                  <a:prstClr val="black"/>
                </a:solidFill>
              </a:rPr>
              <a:t>technique</a:t>
            </a:r>
            <a:r>
              <a:rPr lang="en-US" sz="105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91001" y="5160509"/>
            <a:ext cx="3027249" cy="7463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100" b="1" dirty="0" smtClean="0">
                <a:solidFill>
                  <a:prstClr val="black"/>
                </a:solidFill>
              </a:rPr>
              <a:t>Document</a:t>
            </a:r>
            <a:r>
              <a:rPr lang="zh-CN" altLang="en-US" sz="1100" b="1" dirty="0" smtClean="0">
                <a:solidFill>
                  <a:prstClr val="black"/>
                </a:solidFill>
              </a:rPr>
              <a:t> </a:t>
            </a:r>
            <a:r>
              <a:rPr lang="en-US" altLang="zh-CN" sz="1100" b="1" dirty="0" smtClean="0">
                <a:solidFill>
                  <a:prstClr val="black"/>
                </a:solidFill>
              </a:rPr>
              <a:t>3</a:t>
            </a:r>
          </a:p>
          <a:p>
            <a:r>
              <a:rPr lang="en-US" sz="1050" dirty="0" smtClean="0">
                <a:solidFill>
                  <a:srgbClr val="CC0000"/>
                </a:solidFill>
              </a:rPr>
              <a:t>Principal </a:t>
            </a:r>
            <a:r>
              <a:rPr lang="en-US" sz="1050" dirty="0">
                <a:solidFill>
                  <a:srgbClr val="CC0000"/>
                </a:solidFill>
              </a:rPr>
              <a:t>Component Analysis </a:t>
            </a:r>
            <a:r>
              <a:rPr lang="en-US" sz="1050" dirty="0">
                <a:solidFill>
                  <a:prstClr val="black"/>
                </a:solidFill>
              </a:rPr>
              <a:t>is a </a:t>
            </a:r>
            <a:r>
              <a:rPr lang="en-US" sz="1050" dirty="0">
                <a:solidFill>
                  <a:srgbClr val="CC0000"/>
                </a:solidFill>
              </a:rPr>
              <a:t>linear dimensionality reduction</a:t>
            </a:r>
            <a:r>
              <a:rPr lang="en-US" sz="1050" dirty="0">
                <a:solidFill>
                  <a:srgbClr val="C0504D"/>
                </a:solidFill>
              </a:rPr>
              <a:t> </a:t>
            </a:r>
            <a:r>
              <a:rPr lang="en-US" sz="1050" dirty="0" smtClean="0">
                <a:solidFill>
                  <a:prstClr val="black"/>
                </a:solidFill>
              </a:rPr>
              <a:t>technique</a:t>
            </a:r>
            <a:r>
              <a:rPr lang="zh-CN" altLang="en-US" sz="1050" dirty="0" smtClean="0">
                <a:solidFill>
                  <a:prstClr val="black"/>
                </a:solidFill>
              </a:rPr>
              <a:t> </a:t>
            </a:r>
            <a:r>
              <a:rPr lang="en-US" altLang="zh-CN" sz="1050" dirty="0" smtClean="0">
                <a:solidFill>
                  <a:prstClr val="black"/>
                </a:solidFill>
              </a:rPr>
              <a:t>commonly</a:t>
            </a:r>
            <a:r>
              <a:rPr lang="zh-CN" altLang="en-US" sz="1050" dirty="0" smtClean="0">
                <a:solidFill>
                  <a:prstClr val="black"/>
                </a:solidFill>
              </a:rPr>
              <a:t> </a:t>
            </a:r>
            <a:r>
              <a:rPr lang="en-US" altLang="zh-CN" sz="1050" dirty="0" smtClean="0">
                <a:solidFill>
                  <a:prstClr val="black"/>
                </a:solidFill>
              </a:rPr>
              <a:t>used</a:t>
            </a:r>
            <a:r>
              <a:rPr lang="zh-CN" altLang="en-US" sz="1050" dirty="0" smtClean="0">
                <a:solidFill>
                  <a:prstClr val="black"/>
                </a:solidFill>
              </a:rPr>
              <a:t> </a:t>
            </a:r>
            <a:r>
              <a:rPr lang="en-US" altLang="zh-CN" sz="1050" dirty="0" smtClean="0">
                <a:solidFill>
                  <a:prstClr val="black"/>
                </a:solidFill>
              </a:rPr>
              <a:t>in</a:t>
            </a:r>
            <a:r>
              <a:rPr lang="zh-CN" altLang="en-US" sz="1050" dirty="0" smtClean="0">
                <a:solidFill>
                  <a:prstClr val="black"/>
                </a:solidFill>
              </a:rPr>
              <a:t> </a:t>
            </a:r>
            <a:r>
              <a:rPr lang="en-US" altLang="zh-CN" sz="1050" dirty="0" smtClean="0">
                <a:solidFill>
                  <a:srgbClr val="CC0000"/>
                </a:solidFill>
              </a:rPr>
              <a:t>machine</a:t>
            </a:r>
            <a:r>
              <a:rPr lang="zh-CN" altLang="en-US" sz="1050" dirty="0" smtClean="0">
                <a:solidFill>
                  <a:srgbClr val="CC0000"/>
                </a:solidFill>
              </a:rPr>
              <a:t> </a:t>
            </a:r>
            <a:r>
              <a:rPr lang="en-US" altLang="zh-CN" sz="1050" dirty="0" smtClean="0">
                <a:solidFill>
                  <a:srgbClr val="CC0000"/>
                </a:solidFill>
              </a:rPr>
              <a:t>learning</a:t>
            </a:r>
            <a:r>
              <a:rPr lang="zh-CN" altLang="en-US" sz="1050" dirty="0" smtClean="0">
                <a:solidFill>
                  <a:srgbClr val="CC0000"/>
                </a:solidFill>
              </a:rPr>
              <a:t> </a:t>
            </a:r>
            <a:r>
              <a:rPr lang="en-US" altLang="zh-CN" sz="1050" dirty="0" smtClean="0">
                <a:solidFill>
                  <a:prstClr val="black"/>
                </a:solidFill>
              </a:rPr>
              <a:t>applications.</a:t>
            </a:r>
            <a:endParaRPr lang="en-US" sz="105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8136" y="3437279"/>
            <a:ext cx="1953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Input Raw Corpus</a:t>
            </a:r>
            <a:endParaRPr lang="en-US" sz="1600" dirty="0">
              <a:solidFill>
                <a:prstClr val="black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81050" y="2996643"/>
            <a:ext cx="19997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1. Quality</a:t>
            </a:r>
            <a:r>
              <a:rPr lang="zh-CN" altLang="en-US" sz="1600" dirty="0" smtClean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Phras</a:t>
            </a:r>
            <a:r>
              <a:rPr lang="en-US" altLang="zh-CN" sz="16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es</a:t>
            </a:r>
            <a:endParaRPr lang="en-US" sz="1600" dirty="0">
              <a:solidFill>
                <a:prstClr val="black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06214" y="6020731"/>
            <a:ext cx="4218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2. A </a:t>
            </a:r>
            <a:r>
              <a:rPr lang="en-US" sz="1600" dirty="0" err="1" smtClean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segmenter</a:t>
            </a:r>
            <a:r>
              <a:rPr lang="en-US" sz="1600" dirty="0" smtClean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 to identify phrase mentions</a:t>
            </a:r>
            <a:endParaRPr lang="en-US" sz="1600" dirty="0">
              <a:solidFill>
                <a:prstClr val="black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6" name="Right Arrow 15"/>
          <p:cNvSpPr/>
          <p:nvPr/>
        </p:nvSpPr>
        <p:spPr>
          <a:xfrm rot="1684559">
            <a:off x="3236943" y="4257614"/>
            <a:ext cx="42468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67" y="3949988"/>
            <a:ext cx="1225705" cy="124479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2016" y="5219226"/>
            <a:ext cx="21900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>
                <a:latin typeface="Helvetica Light" charset="0"/>
                <a:ea typeface="Helvetica Light" charset="0"/>
                <a:cs typeface="Helvetica Light" charset="0"/>
              </a:rPr>
              <a:t>Quality Phrase Labels</a:t>
            </a:r>
            <a:endParaRPr lang="en-US" sz="160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190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27"/>
          <p:cNvSpPr txBox="1">
            <a:spLocks noChangeArrowheads="1"/>
          </p:cNvSpPr>
          <p:nvPr/>
        </p:nvSpPr>
        <p:spPr>
          <a:xfrm>
            <a:off x="304800" y="2438400"/>
            <a:ext cx="8458200" cy="5105400"/>
          </a:xfrm>
          <a:prstGeom prst="rect">
            <a:avLst/>
          </a:prstGeom>
        </p:spPr>
        <p:txBody>
          <a:bodyPr vert="horz" lIns="92075" tIns="46038" rIns="92075" bIns="46038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Unigrams vs. Phrases</a:t>
            </a:r>
          </a:p>
          <a:p>
            <a:pPr lvl="1">
              <a:spcAft>
                <a:spcPts val="600"/>
              </a:spcAft>
            </a:pPr>
            <a:r>
              <a:rPr lang="en-US" sz="2000" b="1" dirty="0" smtClean="0">
                <a:latin typeface="Helvetica Light" charset="0"/>
                <a:ea typeface="Helvetica Light" charset="0"/>
                <a:cs typeface="Helvetica Light" charset="0"/>
              </a:rPr>
              <a:t>Unigrams</a:t>
            </a:r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(single words) </a:t>
            </a:r>
            <a:r>
              <a:rPr lang="en-US" sz="2000" dirty="0">
                <a:latin typeface="Helvetica Light" charset="0"/>
                <a:ea typeface="Helvetica Light" charset="0"/>
                <a:cs typeface="Helvetica Light" charset="0"/>
              </a:rPr>
              <a:t>are </a:t>
            </a:r>
            <a:r>
              <a:rPr lang="en-US" sz="2000" dirty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ambiguous</a:t>
            </a:r>
          </a:p>
          <a:p>
            <a:pPr lvl="2">
              <a:spcAft>
                <a:spcPts val="600"/>
              </a:spcAft>
            </a:pPr>
            <a:r>
              <a:rPr 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Example: “United”: United States? </a:t>
            </a:r>
            <a:r>
              <a:rPr lang="en-US" sz="1800" dirty="0">
                <a:latin typeface="Helvetica Light" charset="0"/>
                <a:ea typeface="Helvetica Light" charset="0"/>
                <a:cs typeface="Helvetica Light" charset="0"/>
              </a:rPr>
              <a:t>United </a:t>
            </a:r>
            <a:r>
              <a:rPr 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Airline? United </a:t>
            </a:r>
            <a:r>
              <a:rPr lang="en-US" sz="1800" dirty="0">
                <a:latin typeface="Helvetica Light" charset="0"/>
                <a:ea typeface="Helvetica Light" charset="0"/>
                <a:cs typeface="Helvetica Light" charset="0"/>
              </a:rPr>
              <a:t>Parcel </a:t>
            </a:r>
            <a:r>
              <a:rPr 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Service?</a:t>
            </a:r>
            <a:endParaRPr lang="en-US" sz="18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 lvl="1">
              <a:spcAft>
                <a:spcPts val="600"/>
              </a:spcAft>
            </a:pPr>
            <a:r>
              <a:rPr lang="en-US" sz="2000" b="1" dirty="0">
                <a:latin typeface="Helvetica Light" charset="0"/>
                <a:ea typeface="Helvetica Light" charset="0"/>
                <a:cs typeface="Helvetica Light" charset="0"/>
              </a:rPr>
              <a:t>Phrase</a:t>
            </a:r>
            <a:r>
              <a:rPr lang="en-US" sz="2000" dirty="0">
                <a:latin typeface="Helvetica Light" charset="0"/>
                <a:ea typeface="Helvetica Light" charset="0"/>
                <a:cs typeface="Helvetica Light" charset="0"/>
              </a:rPr>
              <a:t>:  A natural, </a:t>
            </a:r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meaningful, </a:t>
            </a:r>
            <a:r>
              <a:rPr lang="en-US" sz="2000" dirty="0" smtClean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unambiguous</a:t>
            </a:r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2000" dirty="0">
                <a:latin typeface="Helvetica Light" charset="0"/>
                <a:ea typeface="Helvetica Light" charset="0"/>
                <a:cs typeface="Helvetica Light" charset="0"/>
              </a:rPr>
              <a:t>semantic unit  </a:t>
            </a:r>
          </a:p>
          <a:p>
            <a:pPr lvl="2">
              <a:spcAft>
                <a:spcPts val="600"/>
              </a:spcAft>
            </a:pPr>
            <a:r>
              <a:rPr 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Example:  “United States” vs. “United Airline”</a:t>
            </a:r>
          </a:p>
        </p:txBody>
      </p:sp>
      <p:sp>
        <p:nvSpPr>
          <p:cNvPr id="5" name="Rectangle 4"/>
          <p:cNvSpPr/>
          <p:nvPr/>
        </p:nvSpPr>
        <p:spPr>
          <a:xfrm>
            <a:off x="381000" y="990600"/>
            <a:ext cx="25490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Why Phrase Mining</a:t>
            </a:r>
            <a:endParaRPr lang="en-US" sz="2000" b="1" i="0" dirty="0">
              <a:solidFill>
                <a:srgbClr val="555555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69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27"/>
          <p:cNvSpPr txBox="1">
            <a:spLocks noChangeArrowheads="1"/>
          </p:cNvSpPr>
          <p:nvPr/>
        </p:nvSpPr>
        <p:spPr>
          <a:xfrm>
            <a:off x="381000" y="1981200"/>
            <a:ext cx="8610600" cy="5181600"/>
          </a:xfrm>
          <a:prstGeom prst="rect">
            <a:avLst/>
          </a:prstGeom>
        </p:spPr>
        <p:txBody>
          <a:bodyPr vert="horz" lIns="92075" tIns="46038" rIns="92075" bIns="46038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Phrase mining was originated from the NLP community</a:t>
            </a:r>
          </a:p>
          <a:p>
            <a:pPr>
              <a:spcAft>
                <a:spcPts val="600"/>
              </a:spcAft>
            </a:pP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Most NLP methods need heavy </a:t>
            </a:r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training and complex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labeling</a:t>
            </a:r>
            <a:endParaRPr lang="en-US" altLang="zh-CN" sz="20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 lvl="1">
              <a:spcAft>
                <a:spcPts val="600"/>
              </a:spcAft>
            </a:pP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Costly and may not be transferable</a:t>
            </a:r>
          </a:p>
          <a:p>
            <a:pPr lvl="1">
              <a:spcAft>
                <a:spcPts val="600"/>
              </a:spcAft>
            </a:pP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May not fit domain-specific, dynamic, emerging applications</a:t>
            </a:r>
          </a:p>
          <a:p>
            <a:pPr lvl="2">
              <a:spcAft>
                <a:spcPts val="600"/>
              </a:spcAft>
            </a:pP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Scientific domains</a:t>
            </a:r>
          </a:p>
          <a:p>
            <a:pPr lvl="2">
              <a:spcAft>
                <a:spcPts val="600"/>
              </a:spcAft>
            </a:pP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Query logs</a:t>
            </a:r>
          </a:p>
          <a:p>
            <a:pPr lvl="2">
              <a:spcAft>
                <a:spcPts val="600"/>
              </a:spcAft>
            </a:pP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Social media, e.g., Yelp, Twitter</a:t>
            </a:r>
            <a:endParaRPr lang="en-US" altLang="zh-CN" sz="18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" y="990600"/>
            <a:ext cx="40180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Traditional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NLP-based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Methods</a:t>
            </a:r>
            <a:endParaRPr lang="en-US" sz="2000" b="1" i="0" dirty="0">
              <a:solidFill>
                <a:srgbClr val="555555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98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27"/>
          <p:cNvSpPr txBox="1">
            <a:spLocks noChangeArrowheads="1"/>
          </p:cNvSpPr>
          <p:nvPr/>
        </p:nvSpPr>
        <p:spPr>
          <a:xfrm>
            <a:off x="228600" y="1828800"/>
            <a:ext cx="8382000" cy="4876800"/>
          </a:xfrm>
          <a:prstGeom prst="rect">
            <a:avLst/>
          </a:prstGeom>
        </p:spPr>
        <p:txBody>
          <a:bodyPr vert="horz" lIns="92075" tIns="46038" rIns="92075" bIns="46038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7688">
              <a:spcAft>
                <a:spcPts val="300"/>
              </a:spcAft>
              <a:defRPr/>
            </a:pP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R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aw frequency plays a big role</a:t>
            </a:r>
          </a:p>
          <a:p>
            <a:pPr marL="779463" lvl="1">
              <a:spcAft>
                <a:spcPts val="300"/>
              </a:spcAft>
              <a:defRPr/>
            </a:pP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#(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phrase) in corpus using string match</a:t>
            </a:r>
            <a:endParaRPr lang="en-US" sz="16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marL="547688">
              <a:spcAft>
                <a:spcPts val="300"/>
              </a:spcAft>
              <a:defRPr/>
            </a:pP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However, raw </a:t>
            </a:r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frequency could </a:t>
            </a:r>
            <a:r>
              <a:rPr lang="en-US" altLang="zh-CN" sz="2000" dirty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NOT</a:t>
            </a:r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 reflect the quality of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phrases</a:t>
            </a:r>
          </a:p>
          <a:p>
            <a:pPr marL="547688">
              <a:spcAft>
                <a:spcPts val="300"/>
              </a:spcAft>
              <a:defRPr/>
            </a:pP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Need </a:t>
            </a:r>
            <a:r>
              <a:rPr lang="en-US" altLang="zh-CN" sz="1800" dirty="0">
                <a:latin typeface="Helvetica Light" charset="0"/>
                <a:ea typeface="Helvetica Light" charset="0"/>
                <a:cs typeface="Helvetica Light" charset="0"/>
              </a:rPr>
              <a:t>to rectify the 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frequency</a:t>
            </a:r>
            <a:endParaRPr lang="en-US" altLang="zh-CN" sz="1800" dirty="0" smtClean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" y="990600"/>
            <a:ext cx="41158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Traditional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Data-Driven Methods</a:t>
            </a:r>
            <a:endParaRPr lang="en-US" sz="2000" b="1" i="0" dirty="0">
              <a:solidFill>
                <a:srgbClr val="555555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038600"/>
            <a:ext cx="8763000" cy="136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1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9" descr="Untitled.pd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8" t="27533" r="7860" b="28090"/>
          <a:stretch/>
        </p:blipFill>
        <p:spPr>
          <a:xfrm>
            <a:off x="917134" y="2209800"/>
            <a:ext cx="3413339" cy="15009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9457" y="1806568"/>
            <a:ext cx="3027249" cy="5847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100" b="1" dirty="0" smtClean="0">
                <a:solidFill>
                  <a:prstClr val="black"/>
                </a:solidFill>
              </a:rPr>
              <a:t>Document</a:t>
            </a:r>
            <a:r>
              <a:rPr lang="zh-CN" altLang="en-US" sz="1100" b="1" dirty="0" smtClean="0">
                <a:solidFill>
                  <a:prstClr val="black"/>
                </a:solidFill>
              </a:rPr>
              <a:t> </a:t>
            </a:r>
            <a:r>
              <a:rPr lang="en-US" altLang="zh-CN" sz="1100" b="1" dirty="0" smtClean="0">
                <a:solidFill>
                  <a:prstClr val="black"/>
                </a:solidFill>
              </a:rPr>
              <a:t>1</a:t>
            </a:r>
            <a:endParaRPr lang="en-US" sz="1100" b="1" dirty="0" smtClean="0">
              <a:solidFill>
                <a:prstClr val="black"/>
              </a:solidFill>
            </a:endParaRPr>
          </a:p>
          <a:p>
            <a:r>
              <a:rPr lang="en-US" sz="1050" dirty="0" smtClean="0">
                <a:solidFill>
                  <a:srgbClr val="CC0000"/>
                </a:solidFill>
              </a:rPr>
              <a:t>Citation recommendation </a:t>
            </a:r>
            <a:r>
              <a:rPr lang="en-US" sz="1050" dirty="0" smtClean="0">
                <a:solidFill>
                  <a:prstClr val="black"/>
                </a:solidFill>
              </a:rPr>
              <a:t>is an interesting but challenging research problem </a:t>
            </a:r>
            <a:r>
              <a:rPr lang="en-US" altLang="zh-CN" sz="1050" dirty="0" smtClean="0">
                <a:solidFill>
                  <a:prstClr val="black"/>
                </a:solidFill>
              </a:rPr>
              <a:t>in </a:t>
            </a:r>
            <a:r>
              <a:rPr lang="en-US" altLang="zh-CN" sz="1050" dirty="0" smtClean="0">
                <a:solidFill>
                  <a:srgbClr val="CC0000"/>
                </a:solidFill>
              </a:rPr>
              <a:t>data mining </a:t>
            </a:r>
            <a:r>
              <a:rPr lang="en-US" altLang="zh-CN" sz="1050" dirty="0" smtClean="0">
                <a:solidFill>
                  <a:prstClr val="black"/>
                </a:solidFill>
              </a:rPr>
              <a:t>area</a:t>
            </a:r>
            <a:r>
              <a:rPr lang="en-US" sz="1050" dirty="0" smtClean="0">
                <a:solidFill>
                  <a:prstClr val="black"/>
                </a:solidFill>
              </a:rPr>
              <a:t>. </a:t>
            </a:r>
            <a:endParaRPr lang="en-US" sz="105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39458" y="2477542"/>
            <a:ext cx="3027249" cy="7463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100" b="1" dirty="0" smtClean="0">
                <a:solidFill>
                  <a:prstClr val="black"/>
                </a:solidFill>
              </a:rPr>
              <a:t>Document</a:t>
            </a:r>
            <a:r>
              <a:rPr lang="zh-CN" altLang="en-US" sz="1100" b="1" dirty="0" smtClean="0">
                <a:solidFill>
                  <a:prstClr val="black"/>
                </a:solidFill>
              </a:rPr>
              <a:t> </a:t>
            </a:r>
            <a:r>
              <a:rPr lang="en-US" altLang="zh-CN" sz="1100" b="1" dirty="0" smtClean="0">
                <a:solidFill>
                  <a:prstClr val="black"/>
                </a:solidFill>
              </a:rPr>
              <a:t>2</a:t>
            </a:r>
          </a:p>
          <a:p>
            <a:r>
              <a:rPr lang="en-US" sz="1050" dirty="0">
                <a:solidFill>
                  <a:prstClr val="black"/>
                </a:solidFill>
              </a:rPr>
              <a:t>In this study, we investigate the problem in the context of </a:t>
            </a:r>
            <a:r>
              <a:rPr lang="en-US" sz="1050" dirty="0">
                <a:solidFill>
                  <a:srgbClr val="CC0000"/>
                </a:solidFill>
              </a:rPr>
              <a:t>heterogeneous information networks </a:t>
            </a:r>
            <a:r>
              <a:rPr lang="en-US" sz="1050" dirty="0" smtClean="0">
                <a:solidFill>
                  <a:prstClr val="black"/>
                </a:solidFill>
              </a:rPr>
              <a:t>using </a:t>
            </a:r>
            <a:r>
              <a:rPr lang="en-US" sz="1050" dirty="0" smtClean="0">
                <a:solidFill>
                  <a:srgbClr val="CC0000"/>
                </a:solidFill>
              </a:rPr>
              <a:t>data mining </a:t>
            </a:r>
            <a:r>
              <a:rPr lang="en-US" sz="1050" dirty="0" smtClean="0">
                <a:solidFill>
                  <a:prstClr val="black"/>
                </a:solidFill>
              </a:rPr>
              <a:t>technique</a:t>
            </a:r>
            <a:r>
              <a:rPr lang="en-US" sz="105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39458" y="3309477"/>
            <a:ext cx="3027249" cy="7463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100" b="1" dirty="0" smtClean="0">
                <a:solidFill>
                  <a:prstClr val="black"/>
                </a:solidFill>
              </a:rPr>
              <a:t>Document</a:t>
            </a:r>
            <a:r>
              <a:rPr lang="zh-CN" altLang="en-US" sz="1100" b="1" dirty="0" smtClean="0">
                <a:solidFill>
                  <a:prstClr val="black"/>
                </a:solidFill>
              </a:rPr>
              <a:t> </a:t>
            </a:r>
            <a:r>
              <a:rPr lang="en-US" altLang="zh-CN" sz="1100" b="1" dirty="0" smtClean="0">
                <a:solidFill>
                  <a:prstClr val="black"/>
                </a:solidFill>
              </a:rPr>
              <a:t>3</a:t>
            </a:r>
          </a:p>
          <a:p>
            <a:r>
              <a:rPr lang="en-US" sz="1050" dirty="0" smtClean="0">
                <a:solidFill>
                  <a:srgbClr val="CC0000"/>
                </a:solidFill>
              </a:rPr>
              <a:t>Principal </a:t>
            </a:r>
            <a:r>
              <a:rPr lang="en-US" sz="1050" dirty="0">
                <a:solidFill>
                  <a:srgbClr val="CC0000"/>
                </a:solidFill>
              </a:rPr>
              <a:t>Component Analysis </a:t>
            </a:r>
            <a:r>
              <a:rPr lang="en-US" sz="1050" dirty="0">
                <a:solidFill>
                  <a:prstClr val="black"/>
                </a:solidFill>
              </a:rPr>
              <a:t>is a </a:t>
            </a:r>
            <a:r>
              <a:rPr lang="en-US" sz="1050" dirty="0">
                <a:solidFill>
                  <a:srgbClr val="CC0000"/>
                </a:solidFill>
              </a:rPr>
              <a:t>linear dimensionality reduction</a:t>
            </a:r>
            <a:r>
              <a:rPr lang="en-US" sz="1050" dirty="0">
                <a:solidFill>
                  <a:srgbClr val="C0504D"/>
                </a:solidFill>
              </a:rPr>
              <a:t> </a:t>
            </a:r>
            <a:r>
              <a:rPr lang="en-US" sz="1050" dirty="0" smtClean="0">
                <a:solidFill>
                  <a:prstClr val="black"/>
                </a:solidFill>
              </a:rPr>
              <a:t>technique</a:t>
            </a:r>
            <a:r>
              <a:rPr lang="zh-CN" altLang="en-US" sz="1050" dirty="0" smtClean="0">
                <a:solidFill>
                  <a:prstClr val="black"/>
                </a:solidFill>
              </a:rPr>
              <a:t> </a:t>
            </a:r>
            <a:r>
              <a:rPr lang="en-US" altLang="zh-CN" sz="1050" dirty="0" smtClean="0">
                <a:solidFill>
                  <a:prstClr val="black"/>
                </a:solidFill>
              </a:rPr>
              <a:t>commonly</a:t>
            </a:r>
            <a:r>
              <a:rPr lang="zh-CN" altLang="en-US" sz="1050" dirty="0" smtClean="0">
                <a:solidFill>
                  <a:prstClr val="black"/>
                </a:solidFill>
              </a:rPr>
              <a:t> </a:t>
            </a:r>
            <a:r>
              <a:rPr lang="en-US" altLang="zh-CN" sz="1050" dirty="0" smtClean="0">
                <a:solidFill>
                  <a:prstClr val="black"/>
                </a:solidFill>
              </a:rPr>
              <a:t>used</a:t>
            </a:r>
            <a:r>
              <a:rPr lang="zh-CN" altLang="en-US" sz="1050" dirty="0" smtClean="0">
                <a:solidFill>
                  <a:prstClr val="black"/>
                </a:solidFill>
              </a:rPr>
              <a:t> </a:t>
            </a:r>
            <a:r>
              <a:rPr lang="en-US" altLang="zh-CN" sz="1050" dirty="0" smtClean="0">
                <a:solidFill>
                  <a:prstClr val="black"/>
                </a:solidFill>
              </a:rPr>
              <a:t>in</a:t>
            </a:r>
            <a:r>
              <a:rPr lang="zh-CN" altLang="en-US" sz="1050" dirty="0" smtClean="0">
                <a:solidFill>
                  <a:prstClr val="black"/>
                </a:solidFill>
              </a:rPr>
              <a:t> </a:t>
            </a:r>
            <a:r>
              <a:rPr lang="en-US" altLang="zh-CN" sz="1050" dirty="0" smtClean="0">
                <a:solidFill>
                  <a:srgbClr val="CC0000"/>
                </a:solidFill>
              </a:rPr>
              <a:t>machine</a:t>
            </a:r>
            <a:r>
              <a:rPr lang="zh-CN" altLang="en-US" sz="1050" dirty="0" smtClean="0">
                <a:solidFill>
                  <a:srgbClr val="CC0000"/>
                </a:solidFill>
              </a:rPr>
              <a:t> </a:t>
            </a:r>
            <a:r>
              <a:rPr lang="en-US" altLang="zh-CN" sz="1050" dirty="0" smtClean="0">
                <a:solidFill>
                  <a:srgbClr val="CC0000"/>
                </a:solidFill>
              </a:rPr>
              <a:t>learning</a:t>
            </a:r>
            <a:r>
              <a:rPr lang="zh-CN" altLang="en-US" sz="1050" dirty="0" smtClean="0">
                <a:solidFill>
                  <a:srgbClr val="CC0000"/>
                </a:solidFill>
              </a:rPr>
              <a:t> </a:t>
            </a:r>
            <a:r>
              <a:rPr lang="en-US" altLang="zh-CN" sz="1050" dirty="0" smtClean="0">
                <a:solidFill>
                  <a:prstClr val="black"/>
                </a:solidFill>
              </a:rPr>
              <a:t>applications.</a:t>
            </a:r>
            <a:endParaRPr lang="en-US" sz="1050" dirty="0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85270" y="4256440"/>
            <a:ext cx="19997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Quality</a:t>
            </a:r>
            <a:r>
              <a:rPr lang="zh-CN" altLang="en-US" sz="16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Phras</a:t>
            </a:r>
            <a:r>
              <a:rPr lang="en-US" altLang="zh-CN" sz="16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es</a:t>
            </a:r>
            <a:endParaRPr lang="en-US" sz="1600" dirty="0">
              <a:solidFill>
                <a:prstClr val="black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853187" y="4318401"/>
            <a:ext cx="19997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Segmented Corpus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81000" y="990600"/>
            <a:ext cx="45288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Rectification through Segmentation</a:t>
            </a:r>
            <a:endParaRPr lang="en-US" sz="2000" b="1" i="0" dirty="0">
              <a:solidFill>
                <a:srgbClr val="555555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7" name="Left-Right Arrow 26"/>
          <p:cNvSpPr/>
          <p:nvPr/>
        </p:nvSpPr>
        <p:spPr>
          <a:xfrm>
            <a:off x="4509470" y="2845966"/>
            <a:ext cx="424680" cy="2286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0886" y="4919521"/>
            <a:ext cx="63778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rgbClr val="144A78"/>
                </a:solidFill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b="1" i="1" dirty="0">
                <a:solidFill>
                  <a:srgbClr val="144A78"/>
                </a:solidFill>
                <a:latin typeface="Helvetica" charset="0"/>
                <a:ea typeface="Helvetica" charset="0"/>
                <a:cs typeface="Helvetica" charset="0"/>
              </a:rPr>
              <a:t>he </a:t>
            </a:r>
            <a:r>
              <a:rPr lang="en-US" b="1" i="1" dirty="0">
                <a:solidFill>
                  <a:srgbClr val="144A78"/>
                </a:solidFill>
                <a:latin typeface="Helvetica" charset="0"/>
                <a:ea typeface="Helvetica" charset="0"/>
                <a:cs typeface="Helvetica" charset="0"/>
              </a:rPr>
              <a:t>phrase quality guides the segmentation, and the </a:t>
            </a:r>
            <a:r>
              <a:rPr lang="en-US" b="1" i="1" dirty="0">
                <a:solidFill>
                  <a:srgbClr val="144A78"/>
                </a:solidFill>
                <a:latin typeface="Helvetica" charset="0"/>
                <a:ea typeface="Helvetica" charset="0"/>
                <a:cs typeface="Helvetica" charset="0"/>
              </a:rPr>
              <a:t>segmentation </a:t>
            </a:r>
            <a:r>
              <a:rPr lang="en-US" b="1" i="1" dirty="0">
                <a:solidFill>
                  <a:srgbClr val="144A78"/>
                </a:solidFill>
                <a:latin typeface="Helvetica" charset="0"/>
                <a:ea typeface="Helvetica" charset="0"/>
                <a:cs typeface="Helvetica" charset="0"/>
              </a:rPr>
              <a:t>rectifies the phrase quality estimation. </a:t>
            </a:r>
          </a:p>
        </p:txBody>
      </p:sp>
    </p:spTree>
    <p:extLst>
      <p:ext uri="{BB962C8B-B14F-4D97-AF65-F5344CB8AC3E}">
        <p14:creationId xmlns:p14="http://schemas.microsoft.com/office/powerpoint/2010/main" val="396838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Untitled.png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55" y="2362200"/>
            <a:ext cx="8518525" cy="2511425"/>
          </a:xfrm>
          <a:prstGeom prst="rect">
            <a:avLst/>
          </a:prstGeom>
        </p:spPr>
      </p:pic>
      <p:cxnSp>
        <p:nvCxnSpPr>
          <p:cNvPr id="11" name="Elbow Connector 10"/>
          <p:cNvCxnSpPr/>
          <p:nvPr/>
        </p:nvCxnSpPr>
        <p:spPr>
          <a:xfrm rot="10800000" flipV="1">
            <a:off x="4723049" y="3005861"/>
            <a:ext cx="960121" cy="533400"/>
          </a:xfrm>
          <a:prstGeom prst="bentConnector3">
            <a:avLst>
              <a:gd name="adj1" fmla="val 99603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723048" y="4019480"/>
            <a:ext cx="0" cy="3826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81000" y="990600"/>
            <a:ext cx="15520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Framework</a:t>
            </a:r>
            <a:endParaRPr lang="en-US" sz="2000" b="1" i="0" dirty="0">
              <a:solidFill>
                <a:srgbClr val="555555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2362200"/>
            <a:ext cx="1752600" cy="1905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6200" y="1992868"/>
            <a:ext cx="2326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i="1" dirty="0" smtClean="0">
                <a:solidFill>
                  <a:schemeClr val="accent2">
                    <a:lumMod val="7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Generating</a:t>
            </a:r>
            <a:r>
              <a:rPr lang="zh-CN" altLang="en-US" sz="1600" i="1" dirty="0" smtClean="0">
                <a:solidFill>
                  <a:schemeClr val="accent2">
                    <a:lumMod val="7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i="1" dirty="0" smtClean="0">
                <a:solidFill>
                  <a:schemeClr val="accent2">
                    <a:lumMod val="7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Candidates</a:t>
            </a:r>
            <a:endParaRPr lang="en-US" sz="1600" i="1" dirty="0">
              <a:solidFill>
                <a:schemeClr val="accent2">
                  <a:lumMod val="75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33600" y="3331982"/>
            <a:ext cx="5334000" cy="1905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868019" y="5333521"/>
            <a:ext cx="38651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i="1" dirty="0" smtClean="0">
                <a:solidFill>
                  <a:schemeClr val="accent2">
                    <a:lumMod val="7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Quality</a:t>
            </a:r>
            <a:r>
              <a:rPr lang="zh-CN" altLang="en-US" sz="1600" i="1" dirty="0" smtClean="0">
                <a:solidFill>
                  <a:schemeClr val="accent2">
                    <a:lumMod val="7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i="1" dirty="0" smtClean="0">
                <a:solidFill>
                  <a:schemeClr val="accent2">
                    <a:lumMod val="7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Estimation</a:t>
            </a:r>
            <a:r>
              <a:rPr lang="zh-CN" altLang="en-US" sz="1600" i="1" dirty="0" smtClean="0">
                <a:solidFill>
                  <a:schemeClr val="accent2">
                    <a:lumMod val="7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i="1" dirty="0" smtClean="0">
                <a:solidFill>
                  <a:schemeClr val="accent2">
                    <a:lumMod val="7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through</a:t>
            </a:r>
            <a:r>
              <a:rPr lang="zh-CN" altLang="en-US" sz="1600" i="1" dirty="0" smtClean="0">
                <a:solidFill>
                  <a:schemeClr val="accent2">
                    <a:lumMod val="7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i="1" dirty="0" smtClean="0">
                <a:solidFill>
                  <a:schemeClr val="accent2">
                    <a:lumMod val="7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Classification</a:t>
            </a:r>
            <a:endParaRPr lang="en-US" sz="1600" i="1" dirty="0">
              <a:solidFill>
                <a:schemeClr val="accent2">
                  <a:lumMod val="75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86200" y="1992868"/>
            <a:ext cx="3352800" cy="3036332"/>
          </a:xfrm>
          <a:prstGeom prst="rect">
            <a:avLst/>
          </a:prstGeom>
          <a:noFill/>
          <a:ln w="28575">
            <a:solidFill>
              <a:srgbClr val="F3B56C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072877" y="1552160"/>
            <a:ext cx="30556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i="1" dirty="0" smtClean="0">
                <a:solidFill>
                  <a:schemeClr val="accent2">
                    <a:lumMod val="7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Feedback</a:t>
            </a:r>
            <a:r>
              <a:rPr lang="zh-CN" altLang="en-US" sz="1600" i="1" dirty="0" smtClean="0">
                <a:solidFill>
                  <a:schemeClr val="accent2">
                    <a:lumMod val="7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i="1" dirty="0" smtClean="0">
                <a:solidFill>
                  <a:schemeClr val="accent2">
                    <a:lumMod val="7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through</a:t>
            </a:r>
            <a:r>
              <a:rPr lang="zh-CN" altLang="en-US" sz="1600" i="1" dirty="0" smtClean="0">
                <a:solidFill>
                  <a:schemeClr val="accent2">
                    <a:lumMod val="7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i="1" dirty="0" smtClean="0">
                <a:solidFill>
                  <a:schemeClr val="accent2">
                    <a:lumMod val="7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Rectification</a:t>
            </a:r>
            <a:endParaRPr lang="en-US" sz="1600" i="1" dirty="0">
              <a:solidFill>
                <a:schemeClr val="accent2">
                  <a:lumMod val="75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8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14779" y="2057400"/>
            <a:ext cx="8354219" cy="4800600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Build a candidate phrases set by </a:t>
            </a:r>
            <a:r>
              <a:rPr lang="en-US" altLang="zh-CN" sz="2000" b="1" dirty="0">
                <a:latin typeface="Helvetica Light" charset="0"/>
                <a:ea typeface="Helvetica Light" charset="0"/>
                <a:cs typeface="Helvetica Light" charset="0"/>
              </a:rPr>
              <a:t>frequent pattern mining</a:t>
            </a:r>
          </a:p>
          <a:p>
            <a:pPr lvl="1"/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Mining frequent k-grams</a:t>
            </a:r>
          </a:p>
          <a:p>
            <a:pPr lvl="2"/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k is typically small, e.g. 6 in </a:t>
            </a:r>
            <a:r>
              <a:rPr lang="en-US" altLang="zh-CN" sz="2000" smtClean="0">
                <a:latin typeface="Helvetica Light" charset="0"/>
                <a:ea typeface="Helvetica Light" charset="0"/>
                <a:cs typeface="Helvetica Light" charset="0"/>
              </a:rPr>
              <a:t>our experiments</a:t>
            </a:r>
            <a:endParaRPr lang="en-US" altLang="zh-CN" sz="2000" dirty="0" smtClean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" y="990600"/>
            <a:ext cx="28488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Candidate Generation</a:t>
            </a:r>
            <a:endParaRPr lang="en-US" sz="2000" b="1" i="0" dirty="0">
              <a:solidFill>
                <a:srgbClr val="555555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22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1066800" y="2996937"/>
            <a:ext cx="5786664" cy="3099063"/>
            <a:chOff x="914400" y="2326479"/>
            <a:chExt cx="5786664" cy="309906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41780" y="3824232"/>
              <a:ext cx="3672408" cy="778052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914400" y="2326479"/>
              <a:ext cx="5786664" cy="3099063"/>
              <a:chOff x="914400" y="2326479"/>
              <a:chExt cx="5786664" cy="3099063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83883" y="2790939"/>
                <a:ext cx="4908401" cy="90714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80584" y="4745786"/>
                <a:ext cx="4320480" cy="679756"/>
              </a:xfrm>
              <a:prstGeom prst="rect">
                <a:avLst/>
              </a:prstGeom>
            </p:spPr>
          </p:pic>
          <p:grpSp>
            <p:nvGrpSpPr>
              <p:cNvPr id="15" name="Group 14"/>
              <p:cNvGrpSpPr/>
              <p:nvPr/>
            </p:nvGrpSpPr>
            <p:grpSpPr>
              <a:xfrm>
                <a:off x="914400" y="2326479"/>
                <a:ext cx="5650097" cy="263460"/>
                <a:chOff x="1051562" y="2172803"/>
                <a:chExt cx="5650097" cy="263460"/>
              </a:xfrm>
            </p:grpSpPr>
            <p:sp>
              <p:nvSpPr>
                <p:cNvPr id="8" name="矩形 5"/>
                <p:cNvSpPr/>
                <p:nvPr/>
              </p:nvSpPr>
              <p:spPr>
                <a:xfrm>
                  <a:off x="1051562" y="2177522"/>
                  <a:ext cx="1421674" cy="25179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" name="矩形 5"/>
                <p:cNvSpPr/>
                <p:nvPr/>
              </p:nvSpPr>
              <p:spPr>
                <a:xfrm>
                  <a:off x="4219307" y="2172803"/>
                  <a:ext cx="1023255" cy="25179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矩形 5"/>
                <p:cNvSpPr/>
                <p:nvPr/>
              </p:nvSpPr>
              <p:spPr>
                <a:xfrm>
                  <a:off x="2552282" y="2172803"/>
                  <a:ext cx="853437" cy="251792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矩形 5"/>
                <p:cNvSpPr/>
                <p:nvPr/>
              </p:nvSpPr>
              <p:spPr>
                <a:xfrm>
                  <a:off x="5318762" y="2172803"/>
                  <a:ext cx="1382897" cy="263460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mtClean="0">
                      <a:solidFill>
                        <a:prstClr val="white"/>
                      </a:solidFill>
                    </a:rPr>
                    <a:t>]</a:t>
                  </a:r>
                  <a:endParaRPr lang="zh-CN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1295400" y="2578104"/>
                    <a:ext cx="609600" cy="71972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95400" y="2578104"/>
                    <a:ext cx="609600" cy="719723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4277984" y="2525220"/>
                    <a:ext cx="609600" cy="7916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77984" y="2525220"/>
                    <a:ext cx="609600" cy="79169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2505785" y="2578104"/>
                    <a:ext cx="609600" cy="71972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5785" y="2578104"/>
                    <a:ext cx="609600" cy="719723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5562600" y="2532344"/>
                    <a:ext cx="609600" cy="71972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2600" y="2532344"/>
                    <a:ext cx="609600" cy="719723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7" name="Rectangle 16"/>
          <p:cNvSpPr/>
          <p:nvPr/>
        </p:nvSpPr>
        <p:spPr>
          <a:xfrm>
            <a:off x="381000" y="990600"/>
            <a:ext cx="26757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Feature Generation I</a:t>
            </a:r>
            <a:endParaRPr lang="en-US" sz="2000" b="1" i="0" dirty="0">
              <a:solidFill>
                <a:srgbClr val="555555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81000" y="1752600"/>
            <a:ext cx="8555038" cy="50292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Deriving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Concordance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Features</a:t>
            </a:r>
            <a:endParaRPr lang="en-US" altLang="zh-CN" sz="20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 lvl="1">
              <a:spcAft>
                <a:spcPts val="600"/>
              </a:spcAft>
            </a:pP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Partition </a:t>
            </a:r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a phrase into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two </a:t>
            </a:r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parts to check whether the co-occurrence is significantly higher than pure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random</a:t>
            </a:r>
          </a:p>
          <a:p>
            <a:pPr lvl="2">
              <a:spcAft>
                <a:spcPts val="600"/>
              </a:spcAft>
            </a:pPr>
            <a:r>
              <a:rPr lang="en-US" altLang="zh-CN" sz="1600" dirty="0" smtClean="0">
                <a:latin typeface="Helvetica Light" charset="0"/>
                <a:ea typeface="Helvetica Light" charset="0"/>
                <a:cs typeface="Helvetica Light" charset="0"/>
              </a:rPr>
              <a:t>support vector   machine                this paper   demonstrates</a:t>
            </a:r>
          </a:p>
          <a:p>
            <a:pPr lvl="2">
              <a:spcAft>
                <a:spcPts val="600"/>
              </a:spcAft>
            </a:pPr>
            <a:endParaRPr lang="en-US" altLang="zh-CN" sz="1600" dirty="0">
              <a:latin typeface="Helvetica Light" charset="0"/>
              <a:ea typeface="Helvetica Light" charset="0"/>
              <a:cs typeface="Helvetica Light" charset="0"/>
              <a:sym typeface="Wingdings" panose="05000000000000000000" pitchFamily="2" charset="2"/>
            </a:endParaRPr>
          </a:p>
          <a:p>
            <a:pPr lvl="2">
              <a:spcAft>
                <a:spcPts val="600"/>
              </a:spcAft>
            </a:pPr>
            <a:endParaRPr lang="en-US" altLang="zh-CN" sz="20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 lvl="2">
              <a:spcAft>
                <a:spcPts val="600"/>
              </a:spcAft>
            </a:pP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Pointwise </a:t>
            </a:r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mutual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information:</a:t>
            </a:r>
            <a:endParaRPr lang="en-US" altLang="zh-CN" sz="20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 marL="311133" lvl="2" indent="0">
              <a:spcAft>
                <a:spcPts val="600"/>
              </a:spcAft>
              <a:buNone/>
            </a:pPr>
            <a:endParaRPr lang="en-US" altLang="zh-CN" sz="20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lvl="2">
              <a:spcAft>
                <a:spcPts val="600"/>
              </a:spcAft>
            </a:pP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Pointwise </a:t>
            </a:r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KL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divergence: </a:t>
            </a:r>
            <a:endParaRPr lang="en-US" altLang="zh-CN" sz="20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 marL="0" indent="0">
              <a:spcAft>
                <a:spcPts val="600"/>
              </a:spcAft>
              <a:buNone/>
            </a:pPr>
            <a:endParaRPr lang="en-US" altLang="zh-CN" sz="2000" dirty="0" smtClean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37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Outline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Rectangle 1027"/>
          <p:cNvSpPr txBox="1">
            <a:spLocks noChangeArrowheads="1"/>
          </p:cNvSpPr>
          <p:nvPr/>
        </p:nvSpPr>
        <p:spPr>
          <a:xfrm>
            <a:off x="381000" y="1680019"/>
            <a:ext cx="8534400" cy="5012754"/>
          </a:xfrm>
          <a:prstGeom prst="rect">
            <a:avLst/>
          </a:prstGeom>
        </p:spPr>
        <p:txBody>
          <a:bodyPr vert="horz" lIns="92075" tIns="46038" rIns="92075" bIns="46038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7688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2800" b="1" dirty="0" smtClean="0">
                <a:latin typeface="Helvetica" charset="0"/>
                <a:ea typeface="Helvetica" charset="0"/>
                <a:cs typeface="Helvetica" charset="0"/>
              </a:rPr>
              <a:t>Big</a:t>
            </a:r>
            <a:r>
              <a:rPr lang="zh-CN" altLang="en-US" sz="28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800" b="1" dirty="0" smtClean="0">
                <a:latin typeface="Helvetica" charset="0"/>
                <a:ea typeface="Helvetica" charset="0"/>
                <a:cs typeface="Helvetica" charset="0"/>
              </a:rPr>
              <a:t>Textual</a:t>
            </a:r>
            <a:r>
              <a:rPr lang="zh-CN" altLang="en-US" sz="28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800" b="1" dirty="0" smtClean="0">
                <a:latin typeface="Helvetica" charset="0"/>
                <a:ea typeface="Helvetica" charset="0"/>
                <a:cs typeface="Helvetica" charset="0"/>
              </a:rPr>
              <a:t>Data</a:t>
            </a:r>
            <a:r>
              <a:rPr lang="zh-CN" altLang="en-US" sz="28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</a:p>
          <a:p>
            <a:pPr marL="547688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2800" dirty="0" smtClean="0">
                <a:latin typeface="Helvetica Light" charset="0"/>
                <a:ea typeface="Helvetica Light" charset="0"/>
                <a:cs typeface="Helvetica Light" charset="0"/>
              </a:rPr>
              <a:t>Phrase</a:t>
            </a:r>
            <a:r>
              <a:rPr lang="zh-CN" alt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800" dirty="0" smtClean="0">
                <a:latin typeface="Helvetica Light" charset="0"/>
                <a:ea typeface="Helvetica Light" charset="0"/>
                <a:cs typeface="Helvetica Light" charset="0"/>
              </a:rPr>
              <a:t>Mining</a:t>
            </a:r>
            <a:endParaRPr lang="zh-CN" altLang="en-US" sz="28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 marL="547688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2800" dirty="0" smtClean="0">
                <a:latin typeface="Helvetica Light" charset="0"/>
                <a:ea typeface="Helvetica Light" charset="0"/>
                <a:cs typeface="Helvetica Light" charset="0"/>
              </a:rPr>
              <a:t>Document</a:t>
            </a:r>
            <a:r>
              <a:rPr lang="zh-CN" alt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800" dirty="0" err="1" smtClean="0">
                <a:latin typeface="Helvetica Light" charset="0"/>
                <a:ea typeface="Helvetica Light" charset="0"/>
                <a:cs typeface="Helvetica Light" charset="0"/>
              </a:rPr>
              <a:t>Keyphrase</a:t>
            </a:r>
            <a:r>
              <a:rPr lang="zh-CN" alt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800" dirty="0" smtClean="0">
                <a:latin typeface="Helvetica Light" charset="0"/>
                <a:ea typeface="Helvetica Light" charset="0"/>
                <a:cs typeface="Helvetica Light" charset="0"/>
              </a:rPr>
              <a:t>Extraction</a:t>
            </a:r>
          </a:p>
          <a:p>
            <a:pPr marL="547688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2800" dirty="0" smtClean="0">
                <a:latin typeface="Helvetica Light" charset="0"/>
                <a:ea typeface="Helvetica Light" charset="0"/>
                <a:cs typeface="Helvetica Light" charset="0"/>
              </a:rPr>
              <a:t>Text-Rich</a:t>
            </a:r>
            <a:r>
              <a:rPr lang="zh-CN" alt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800" dirty="0" smtClean="0">
                <a:latin typeface="Helvetica Light" charset="0"/>
                <a:ea typeface="Helvetica Light" charset="0"/>
                <a:cs typeface="Helvetica Light" charset="0"/>
              </a:rPr>
              <a:t>Information</a:t>
            </a:r>
            <a:r>
              <a:rPr lang="zh-CN" alt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800" dirty="0" smtClean="0">
                <a:latin typeface="Helvetica Light" charset="0"/>
                <a:ea typeface="Helvetica Light" charset="0"/>
                <a:cs typeface="Helvetica Light" charset="0"/>
              </a:rPr>
              <a:t>Network</a:t>
            </a:r>
            <a:r>
              <a:rPr lang="zh-CN" alt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800" dirty="0" smtClean="0">
                <a:latin typeface="Helvetica Light" charset="0"/>
                <a:ea typeface="Helvetica Light" charset="0"/>
                <a:cs typeface="Helvetica Light" charset="0"/>
              </a:rPr>
              <a:t>Embedding</a:t>
            </a:r>
            <a:endParaRPr lang="zh-CN" altLang="en-US" sz="28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marL="547688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2800" dirty="0" smtClean="0">
                <a:latin typeface="Helvetica Light" charset="0"/>
                <a:ea typeface="Helvetica Light" charset="0"/>
                <a:cs typeface="Helvetica Light" charset="0"/>
              </a:rPr>
              <a:t>Summary</a:t>
            </a:r>
            <a:endParaRPr lang="zh-CN" altLang="en-US" sz="28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31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73144" y="1981200"/>
            <a:ext cx="8555038" cy="41148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Deriving </a:t>
            </a:r>
            <a:r>
              <a:rPr lang="en-US" altLang="zh-CN" sz="2000" dirty="0" err="1" smtClean="0">
                <a:latin typeface="Helvetica Light" charset="0"/>
                <a:ea typeface="Helvetica Light" charset="0"/>
                <a:cs typeface="Helvetica Light" charset="0"/>
              </a:rPr>
              <a:t>Informativeness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Features</a:t>
            </a:r>
            <a:endParaRPr lang="en-US" altLang="zh-CN" sz="20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lvl="1">
              <a:spcAft>
                <a:spcPts val="600"/>
              </a:spcAft>
            </a:pP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Quality phrases typically start and end with a non-</a:t>
            </a:r>
            <a:r>
              <a:rPr lang="en-US" altLang="zh-CN" sz="2000" dirty="0" err="1" smtClean="0">
                <a:latin typeface="Helvetica Light" charset="0"/>
                <a:ea typeface="Helvetica Light" charset="0"/>
                <a:cs typeface="Helvetica Light" charset="0"/>
              </a:rPr>
              <a:t>stopword</a:t>
            </a:r>
            <a:endParaRPr lang="en-US" altLang="zh-CN" sz="20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lvl="2">
              <a:spcAft>
                <a:spcPts val="600"/>
              </a:spcAft>
            </a:pPr>
            <a:r>
              <a:rPr lang="en-US" altLang="zh-CN" sz="1800" i="1" dirty="0" smtClean="0">
                <a:latin typeface="Helvetica Light" charset="0"/>
                <a:ea typeface="Helvetica Light" charset="0"/>
                <a:cs typeface="Helvetica Light" charset="0"/>
              </a:rPr>
              <a:t>“machine learning is” </a:t>
            </a:r>
            <a:r>
              <a:rPr lang="en-US" altLang="zh-CN" sz="1800" i="1" dirty="0" err="1" smtClean="0">
                <a:latin typeface="Helvetica Light" charset="0"/>
                <a:ea typeface="Helvetica Light" charset="0"/>
                <a:cs typeface="Helvetica Light" charset="0"/>
              </a:rPr>
              <a:t>v.s</a:t>
            </a:r>
            <a:r>
              <a:rPr lang="en-US" altLang="zh-CN" sz="1800" i="1" dirty="0" smtClean="0">
                <a:latin typeface="Helvetica Light" charset="0"/>
                <a:ea typeface="Helvetica Light" charset="0"/>
                <a:cs typeface="Helvetica Light" charset="0"/>
              </a:rPr>
              <a:t>. “machine learning”</a:t>
            </a:r>
          </a:p>
          <a:p>
            <a:pPr lvl="1">
              <a:spcAft>
                <a:spcPts val="600"/>
              </a:spcAft>
            </a:pP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Use </a:t>
            </a:r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average IDF over words in the phrase to measure the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semantics</a:t>
            </a:r>
          </a:p>
          <a:p>
            <a:pPr lvl="1">
              <a:spcAft>
                <a:spcPts val="600"/>
              </a:spcAft>
            </a:pP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Usually</a:t>
            </a:r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, the probabilities of a quality phrase in quotes, brackets, or connected by dash should be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higher (punctuations information)</a:t>
            </a:r>
          </a:p>
          <a:p>
            <a:pPr lvl="2">
              <a:spcAft>
                <a:spcPts val="600"/>
              </a:spcAft>
            </a:pPr>
            <a:r>
              <a:rPr lang="en-US" altLang="zh-CN" sz="1800" i="1" dirty="0" smtClean="0">
                <a:latin typeface="Helvetica Light" charset="0"/>
                <a:ea typeface="Helvetica Light" charset="0"/>
                <a:cs typeface="Helvetica Light" charset="0"/>
              </a:rPr>
              <a:t>“state-of-the-art</a:t>
            </a:r>
            <a:r>
              <a:rPr lang="en-US" altLang="zh-CN" sz="1800" i="1" dirty="0" smtClean="0">
                <a:latin typeface="Helvetica Light" charset="0"/>
                <a:ea typeface="Helvetica Light" charset="0"/>
                <a:cs typeface="Helvetica Light" charset="0"/>
              </a:rPr>
              <a:t>”,</a:t>
            </a:r>
            <a:r>
              <a:rPr lang="zh-CN" altLang="en-US" sz="1800" i="1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i="1" dirty="0" smtClean="0">
                <a:latin typeface="Helvetica Light" charset="0"/>
                <a:ea typeface="Helvetica Light" charset="0"/>
                <a:cs typeface="Helvetica Light" charset="0"/>
              </a:rPr>
              <a:t>“(Latent</a:t>
            </a:r>
            <a:r>
              <a:rPr lang="zh-CN" altLang="en-US" sz="1800" i="1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i="1" dirty="0" err="1">
                <a:latin typeface="Helvetica Light" charset="0"/>
                <a:ea typeface="Helvetica Light" charset="0"/>
                <a:cs typeface="Helvetica Light" charset="0"/>
              </a:rPr>
              <a:t>D</a:t>
            </a:r>
            <a:r>
              <a:rPr lang="en-US" altLang="zh-CN" sz="1800" i="1" dirty="0" err="1" smtClean="0">
                <a:latin typeface="Helvetica Light" charset="0"/>
                <a:ea typeface="Helvetica Light" charset="0"/>
                <a:cs typeface="Helvetica Light" charset="0"/>
              </a:rPr>
              <a:t>irichlet</a:t>
            </a:r>
            <a:r>
              <a:rPr lang="zh-CN" altLang="en-US" sz="1800" i="1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i="1" dirty="0">
                <a:latin typeface="Helvetica Light" charset="0"/>
                <a:ea typeface="Helvetica Light" charset="0"/>
                <a:cs typeface="Helvetica Light" charset="0"/>
              </a:rPr>
              <a:t>A</a:t>
            </a:r>
            <a:r>
              <a:rPr lang="en-US" altLang="zh-CN" sz="1800" i="1" dirty="0" smtClean="0">
                <a:latin typeface="Helvetica Light" charset="0"/>
                <a:ea typeface="Helvetica Light" charset="0"/>
                <a:cs typeface="Helvetica Light" charset="0"/>
              </a:rPr>
              <a:t>llocation)”</a:t>
            </a:r>
            <a:endParaRPr lang="en-US" altLang="zh-CN" sz="1800" i="1" dirty="0" smtClean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1000" y="990600"/>
            <a:ext cx="28889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Features Generation II</a:t>
            </a:r>
            <a:endParaRPr lang="en-US" sz="2000" b="1" i="0" dirty="0">
              <a:solidFill>
                <a:srgbClr val="555555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31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57200" y="1828800"/>
            <a:ext cx="8555038" cy="42672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Limited </a:t>
            </a:r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Training</a:t>
            </a:r>
          </a:p>
          <a:p>
            <a:pPr lvl="1">
              <a:spcAft>
                <a:spcPts val="600"/>
              </a:spcAft>
            </a:pPr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Labels: Whether a phrase is a quality one or not</a:t>
            </a:r>
          </a:p>
          <a:p>
            <a:pPr lvl="2">
              <a:spcAft>
                <a:spcPts val="600"/>
              </a:spcAft>
            </a:pPr>
            <a:r>
              <a:rPr lang="en-US" altLang="zh-CN" sz="1800" i="1" dirty="0">
                <a:latin typeface="Helvetica Light" charset="0"/>
                <a:ea typeface="Helvetica Light" charset="0"/>
                <a:cs typeface="Helvetica Light" charset="0"/>
              </a:rPr>
              <a:t>“support vector machine”:  1</a:t>
            </a:r>
          </a:p>
          <a:p>
            <a:pPr lvl="2">
              <a:spcAft>
                <a:spcPts val="600"/>
              </a:spcAft>
            </a:pPr>
            <a:r>
              <a:rPr lang="en-US" altLang="zh-CN" sz="1800" i="1" dirty="0">
                <a:latin typeface="Helvetica Light" charset="0"/>
                <a:ea typeface="Helvetica Light" charset="0"/>
                <a:cs typeface="Helvetica Light" charset="0"/>
              </a:rPr>
              <a:t>“the experiment shows”:    0</a:t>
            </a:r>
          </a:p>
          <a:p>
            <a:pPr lvl="1">
              <a:spcAft>
                <a:spcPts val="600"/>
              </a:spcAft>
            </a:pPr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For ~1GB corpus, only 300 labels</a:t>
            </a:r>
          </a:p>
          <a:p>
            <a:pPr>
              <a:spcAft>
                <a:spcPts val="600"/>
              </a:spcAft>
            </a:pP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Random </a:t>
            </a:r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Forest as our classifier</a:t>
            </a:r>
          </a:p>
          <a:p>
            <a:pPr lvl="1">
              <a:spcAft>
                <a:spcPts val="600"/>
              </a:spcAft>
            </a:pPr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Predicted phrase quality scores lie in [0,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1]</a:t>
            </a:r>
          </a:p>
        </p:txBody>
      </p:sp>
      <p:sp>
        <p:nvSpPr>
          <p:cNvPr id="5" name="Rectangle 4"/>
          <p:cNvSpPr/>
          <p:nvPr/>
        </p:nvSpPr>
        <p:spPr>
          <a:xfrm>
            <a:off x="381000" y="990600"/>
            <a:ext cx="18501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Classification</a:t>
            </a:r>
            <a:endParaRPr lang="en-US" sz="2000" b="1" i="0" dirty="0">
              <a:solidFill>
                <a:srgbClr val="555555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66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1363"/>
          <a:stretch/>
        </p:blipFill>
        <p:spPr>
          <a:xfrm>
            <a:off x="1321321" y="3810000"/>
            <a:ext cx="5585369" cy="1802539"/>
          </a:xfrm>
          <a:prstGeom prst="rect">
            <a:avLst/>
          </a:prstGeom>
        </p:spPr>
      </p:pic>
      <p:sp>
        <p:nvSpPr>
          <p:cNvPr id="4" name="Rectangle 1027"/>
          <p:cNvSpPr txBox="1">
            <a:spLocks noChangeArrowheads="1"/>
          </p:cNvSpPr>
          <p:nvPr/>
        </p:nvSpPr>
        <p:spPr>
          <a:xfrm>
            <a:off x="457200" y="1981200"/>
            <a:ext cx="8534400" cy="5105400"/>
          </a:xfrm>
          <a:prstGeom prst="rect">
            <a:avLst/>
          </a:prstGeom>
        </p:spPr>
        <p:txBody>
          <a:bodyPr vert="horz" lIns="92075" tIns="46038" rIns="92075" bIns="46038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S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egmentation can tell which </a:t>
            </a:r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phrase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 is more appropriate</a:t>
            </a:r>
          </a:p>
          <a:p>
            <a:pPr lvl="1"/>
            <a:r>
              <a:rPr lang="en-US" altLang="zh-CN" sz="2000" i="1" dirty="0" smtClean="0">
                <a:latin typeface="Helvetica Light" charset="0"/>
                <a:ea typeface="Helvetica Light" charset="0"/>
                <a:cs typeface="Helvetica Light" charset="0"/>
              </a:rPr>
              <a:t>A </a:t>
            </a:r>
            <a:r>
              <a:rPr lang="en-US" altLang="zh-CN" sz="2000" i="1" dirty="0">
                <a:latin typeface="Helvetica Light" charset="0"/>
                <a:ea typeface="Helvetica Light" charset="0"/>
                <a:cs typeface="Helvetica Light" charset="0"/>
              </a:rPr>
              <a:t>standard ⌈feature vector⌋ ⌈machine learning⌋ setup is used to describe...</a:t>
            </a:r>
          </a:p>
          <a:p>
            <a:pPr marL="384165" lvl="2" indent="0">
              <a:buNone/>
            </a:pPr>
            <a:endParaRPr lang="en-US" altLang="zh-CN" sz="2000" dirty="0" smtClean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6" name="Right Brace 5"/>
          <p:cNvSpPr/>
          <p:nvPr/>
        </p:nvSpPr>
        <p:spPr>
          <a:xfrm rot="5400000">
            <a:off x="4243387" y="1981737"/>
            <a:ext cx="276225" cy="190500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0" y="3072349"/>
            <a:ext cx="6230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 smtClean="0">
                <a:solidFill>
                  <a:schemeClr val="accent1"/>
                </a:solidFill>
              </a:rPr>
              <a:t>“vector</a:t>
            </a:r>
            <a:r>
              <a:rPr lang="zh-CN" altLang="en-US" i="1" dirty="0" smtClean="0">
                <a:solidFill>
                  <a:schemeClr val="accent1"/>
                </a:solidFill>
              </a:rPr>
              <a:t> </a:t>
            </a:r>
            <a:r>
              <a:rPr lang="en-US" altLang="zh-CN" i="1" dirty="0" smtClean="0">
                <a:solidFill>
                  <a:schemeClr val="accent1"/>
                </a:solidFill>
              </a:rPr>
              <a:t>machine”</a:t>
            </a:r>
            <a:r>
              <a:rPr lang="zh-CN" altLang="en-US" i="1" dirty="0">
                <a:solidFill>
                  <a:schemeClr val="accent1"/>
                </a:solidFill>
              </a:rPr>
              <a:t> </a:t>
            </a:r>
            <a:r>
              <a:rPr lang="en-US" altLang="zh-CN" i="1" dirty="0" smtClean="0">
                <a:solidFill>
                  <a:schemeClr val="accent1"/>
                </a:solidFill>
              </a:rPr>
              <a:t>is</a:t>
            </a:r>
            <a:r>
              <a:rPr lang="zh-CN" altLang="en-US" i="1" dirty="0" smtClean="0">
                <a:solidFill>
                  <a:schemeClr val="accent1"/>
                </a:solidFill>
              </a:rPr>
              <a:t> </a:t>
            </a:r>
            <a:r>
              <a:rPr lang="en-US" altLang="zh-CN" i="1" dirty="0" smtClean="0">
                <a:solidFill>
                  <a:schemeClr val="accent1"/>
                </a:solidFill>
              </a:rPr>
              <a:t>n</a:t>
            </a:r>
            <a:r>
              <a:rPr lang="en-US" altLang="zh-CN" i="1" dirty="0" smtClean="0">
                <a:solidFill>
                  <a:schemeClr val="accent1"/>
                </a:solidFill>
              </a:rPr>
              <a:t>ot </a:t>
            </a:r>
            <a:r>
              <a:rPr lang="en-US" altLang="zh-CN" i="1" dirty="0" smtClean="0">
                <a:solidFill>
                  <a:schemeClr val="accent1"/>
                </a:solidFill>
              </a:rPr>
              <a:t>counted towards the rectified frequency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000" y="990600"/>
            <a:ext cx="18806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Segmentation</a:t>
            </a:r>
            <a:endParaRPr lang="en-US" sz="2000" b="1" i="0" dirty="0">
              <a:solidFill>
                <a:srgbClr val="555555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23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1027"/>
              <p:cNvSpPr txBox="1">
                <a:spLocks noChangeArrowheads="1"/>
              </p:cNvSpPr>
              <p:nvPr/>
            </p:nvSpPr>
            <p:spPr>
              <a:xfrm>
                <a:off x="457200" y="1828800"/>
                <a:ext cx="8382000" cy="5486400"/>
              </a:xfrm>
              <a:prstGeom prst="rect">
                <a:avLst/>
              </a:prstGeom>
            </p:spPr>
            <p:txBody>
              <a:bodyPr vert="horz" lIns="92075" tIns="46038" rIns="92075" bIns="46038" rtlCol="0">
                <a:noAutofit/>
              </a:bodyPr>
              <a:lstStyle>
                <a:lvl1pPr marL="341313" indent="-341313" algn="l" defTabSz="914377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73088" indent="-373063" algn="l" defTabSz="914377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BD582C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4196" indent="-300031" algn="l" defTabSz="914377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808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2813" indent="-290513" algn="l" defTabSz="914377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274638" algn="l" defTabSz="914377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7030A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099973" indent="-228594" algn="l" defTabSz="914377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299968" indent="-228594" algn="l" defTabSz="914377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499963" indent="-228594" algn="l" defTabSz="914377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699958" indent="-228594" algn="l" defTabSz="914377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000" dirty="0">
                    <a:latin typeface="Helvetica Light" charset="0"/>
                    <a:ea typeface="Helvetica Light" charset="0"/>
                    <a:cs typeface="Helvetica Light" charset="0"/>
                  </a:rPr>
                  <a:t>Partition a sequence of </a:t>
                </a:r>
                <a:r>
                  <a:rPr lang="en-US" altLang="zh-CN" sz="20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words </a:t>
                </a:r>
                <a:r>
                  <a:rPr lang="en-US" altLang="zh-CN" sz="2000" dirty="0">
                    <a:latin typeface="Helvetica Light" charset="0"/>
                    <a:ea typeface="Helvetica Light" charset="0"/>
                    <a:cs typeface="Helvetica Light" charset="0"/>
                  </a:rPr>
                  <a:t>by </a:t>
                </a:r>
                <a:r>
                  <a:rPr lang="en-US" altLang="zh-CN" sz="20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maximizing </a:t>
                </a:r>
                <a:r>
                  <a:rPr lang="en-US" altLang="zh-CN" sz="2000" dirty="0">
                    <a:latin typeface="Helvetica Light" charset="0"/>
                    <a:ea typeface="Helvetica Light" charset="0"/>
                    <a:cs typeface="Helvetica Light" charset="0"/>
                  </a:rPr>
                  <a:t>the likelihood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altLang="zh-CN" sz="20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Considering</a:t>
                </a:r>
                <a:endParaRPr lang="en-US" altLang="zh-CN" sz="2000" dirty="0">
                  <a:latin typeface="Helvetica Light" charset="0"/>
                  <a:ea typeface="Helvetica Light" charset="0"/>
                  <a:cs typeface="Helvetica Light" charset="0"/>
                </a:endParaRPr>
              </a:p>
              <a:p>
                <a:pPr lvl="2">
                  <a:spcAft>
                    <a:spcPts val="600"/>
                  </a:spcAft>
                </a:pPr>
                <a:r>
                  <a:rPr lang="en-US" altLang="zh-CN" sz="1800" dirty="0">
                    <a:latin typeface="Helvetica Light" charset="0"/>
                    <a:ea typeface="Helvetica Light" charset="0"/>
                    <a:cs typeface="Helvetica Light" charset="0"/>
                  </a:rPr>
                  <a:t>Phrase quality </a:t>
                </a:r>
                <a:r>
                  <a:rPr lang="en-US" altLang="zh-CN" sz="18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score</a:t>
                </a:r>
                <a:r>
                  <a:rPr lang="zh-CN" altLang="en-US" sz="18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 </a:t>
                </a:r>
                <a:r>
                  <a:rPr lang="en-US" altLang="zh-CN" sz="18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from</a:t>
                </a:r>
                <a:r>
                  <a:rPr lang="zh-CN" altLang="en-US" sz="18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 </a:t>
                </a:r>
                <a:r>
                  <a:rPr lang="en-US" altLang="zh-CN" sz="18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classifier</a:t>
                </a:r>
                <a:endParaRPr lang="en-US" altLang="zh-CN" sz="1800" dirty="0" smtClean="0">
                  <a:latin typeface="Helvetica Light" charset="0"/>
                  <a:ea typeface="Helvetica Light" charset="0"/>
                  <a:cs typeface="Helvetica Light" charset="0"/>
                </a:endParaRPr>
              </a:p>
              <a:p>
                <a:pPr lvl="2">
                  <a:spcAft>
                    <a:spcPts val="600"/>
                  </a:spcAft>
                </a:pPr>
                <a:r>
                  <a:rPr lang="en-US" altLang="zh-CN" sz="18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Probability in corpus</a:t>
                </a:r>
              </a:p>
              <a:p>
                <a:pPr lvl="2">
                  <a:spcAft>
                    <a:spcPts val="600"/>
                  </a:spcAft>
                </a:pPr>
                <a:r>
                  <a:rPr lang="en-US" altLang="zh-CN" sz="18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Length penalty</a:t>
                </a:r>
                <a:r>
                  <a:rPr lang="zh-CN" altLang="en-US" sz="18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latin typeface="Cambria Math" charset="0"/>
                        <a:ea typeface="Helvetica Light" charset="0"/>
                        <a:cs typeface="Helvetica Light" charset="0"/>
                      </a:rPr>
                      <m:t>α</m:t>
                    </m:r>
                  </m:oMath>
                </a14:m>
                <a:endParaRPr lang="zh-CN" altLang="en-US" sz="1800" dirty="0" smtClean="0">
                  <a:latin typeface="Helvetica Light" charset="0"/>
                  <a:ea typeface="Helvetica Light" charset="0"/>
                  <a:cs typeface="Helvetica Light" charset="0"/>
                </a:endParaRPr>
              </a:p>
              <a:p>
                <a:pPr lvl="1">
                  <a:spcAft>
                    <a:spcPts val="600"/>
                  </a:spcAft>
                </a:pPr>
                <a:r>
                  <a:rPr lang="en-US" altLang="zh-CN" sz="2000" dirty="0">
                    <a:latin typeface="Helvetica Light" charset="0"/>
                    <a:ea typeface="Helvetica Light" charset="0"/>
                    <a:cs typeface="Helvetica Light" charset="0"/>
                  </a:rPr>
                  <a:t>We </a:t>
                </a:r>
                <a:r>
                  <a:rPr lang="en-US" altLang="zh-CN" sz="2000" dirty="0">
                    <a:latin typeface="Helvetica Light" charset="0"/>
                    <a:ea typeface="Helvetica Light" charset="0"/>
                    <a:cs typeface="Helvetica Light" charset="0"/>
                  </a:rPr>
                  <a:t>define the probability of </a:t>
                </a:r>
                <a:r>
                  <a:rPr lang="en-US" altLang="zh-CN" sz="2000" dirty="0">
                    <a:latin typeface="Helvetica Light" charset="0"/>
                    <a:ea typeface="Helvetica Light" charset="0"/>
                    <a:cs typeface="Helvetica Light" charset="0"/>
                  </a:rPr>
                  <a:t>seeing</a:t>
                </a:r>
                <a:r>
                  <a:rPr lang="zh-CN" altLang="en-US" sz="2000" dirty="0">
                    <a:latin typeface="Helvetica Light" charset="0"/>
                    <a:ea typeface="Helvetica Light" charset="0"/>
                    <a:cs typeface="Helvetica Light" charset="0"/>
                  </a:rPr>
                  <a:t> </a:t>
                </a:r>
                <a:r>
                  <a:rPr lang="en-US" altLang="zh-CN" sz="2000" dirty="0">
                    <a:latin typeface="Helvetica Light" charset="0"/>
                    <a:ea typeface="Helvetica Light" charset="0"/>
                    <a:cs typeface="Helvetica Light" charset="0"/>
                  </a:rPr>
                  <a:t>segment </a:t>
                </a:r>
                <a:r>
                  <a:rPr lang="en-US" altLang="zh-CN" sz="2000" dirty="0">
                    <a:latin typeface="Helvetica Light" charset="0"/>
                    <a:ea typeface="Helvetica Light" charset="0"/>
                    <a:cs typeface="Helvetica Light" charset="0"/>
                  </a:rPr>
                  <a:t>with length L to form a phrase is proportional </a:t>
                </a:r>
                <a:r>
                  <a:rPr lang="en-US" altLang="zh-CN" sz="2000" dirty="0">
                    <a:latin typeface="Helvetica Light" charset="0"/>
                    <a:ea typeface="Helvetica Light" charset="0"/>
                    <a:cs typeface="Helvetica Light" charset="0"/>
                  </a:rPr>
                  <a:t>to</a:t>
                </a:r>
                <a:endParaRPr lang="zh-CN" altLang="en-US" sz="2000" dirty="0">
                  <a:latin typeface="Helvetica Light" charset="0"/>
                  <a:ea typeface="Helvetica Light" charset="0"/>
                  <a:cs typeface="Helvetica Light" charset="0"/>
                </a:endParaRPr>
              </a:p>
              <a:p>
                <a:pPr marL="384165" lvl="2" indent="0">
                  <a:spcAft>
                    <a:spcPts val="600"/>
                  </a:spcAft>
                  <a:buNone/>
                </a:pPr>
                <a:r>
                  <a:rPr lang="zh-CN" altLang="en-US" sz="2000" dirty="0">
                    <a:latin typeface="Helvetica Light" charset="0"/>
                    <a:ea typeface="Helvetica Light" charset="0"/>
                    <a:cs typeface="Helvetica Light" charset="0"/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smtClean="0">
                            <a:solidFill>
                              <a:srgbClr val="7030A0"/>
                            </a:solidFill>
                            <a:latin typeface="Helvetica Light" charset="0"/>
                            <a:ea typeface="Helvetica Light" charset="0"/>
                            <a:cs typeface="Helvetica Light" charset="0"/>
                          </a:rPr>
                        </m:ctrlPr>
                      </m:sSupPr>
                      <m:e>
                        <m:r>
                          <a:rPr lang="en-US" altLang="zh-CN" sz="2000">
                            <a:solidFill>
                              <a:srgbClr val="7030A0"/>
                            </a:solidFill>
                            <a:latin typeface="Helvetica Light" charset="0"/>
                            <a:ea typeface="Helvetica Light" charset="0"/>
                            <a:cs typeface="Helvetica Light" charset="0"/>
                          </a:rPr>
                          <m:t>𝛼</m:t>
                        </m:r>
                      </m:e>
                      <m:sup>
                        <m:r>
                          <a:rPr lang="en-US" altLang="zh-CN" sz="2000">
                            <a:solidFill>
                              <a:srgbClr val="7030A0"/>
                            </a:solidFill>
                            <a:latin typeface="Helvetica Light" charset="0"/>
                            <a:ea typeface="Helvetica Light" charset="0"/>
                            <a:cs typeface="Helvetica Light" charset="0"/>
                          </a:rPr>
                          <m:t>1−</m:t>
                        </m:r>
                        <m:r>
                          <a:rPr lang="en-US" altLang="zh-CN" sz="2000">
                            <a:solidFill>
                              <a:srgbClr val="7030A0"/>
                            </a:solidFill>
                            <a:latin typeface="Helvetica Light" charset="0"/>
                            <a:ea typeface="Helvetica Light" charset="0"/>
                            <a:cs typeface="Helvetica Light" charset="0"/>
                          </a:rPr>
                          <m:t>𝐿</m:t>
                        </m:r>
                      </m:sup>
                    </m:sSup>
                    <m:r>
                      <a:rPr lang="en-US" altLang="zh-CN" sz="2000">
                        <a:solidFill>
                          <a:srgbClr val="7030A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rPr>
                      <m:t> ∗ </m:t>
                    </m:r>
                  </m:oMath>
                </a14:m>
                <a:r>
                  <a:rPr lang="en-US" altLang="zh-CN" sz="2000" dirty="0">
                    <a:solidFill>
                      <a:srgbClr val="7030A0"/>
                    </a:solidFill>
                    <a:latin typeface="Helvetica Light" charset="0"/>
                    <a:ea typeface="Helvetica Light" charset="0"/>
                    <a:cs typeface="Helvetica Light" charset="0"/>
                  </a:rPr>
                  <a:t>Probability of seeing it in this length  </a:t>
                </a:r>
                <a14:m>
                  <m:oMath xmlns:m="http://schemas.openxmlformats.org/officeDocument/2006/math">
                    <m:r>
                      <a:rPr lang="en-US" altLang="zh-CN" sz="2000">
                        <a:solidFill>
                          <a:srgbClr val="7030A0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rPr>
                      <m:t>∗</m:t>
                    </m:r>
                  </m:oMath>
                </a14:m>
                <a:r>
                  <a:rPr lang="en-US" altLang="zh-CN" sz="2000" dirty="0">
                    <a:solidFill>
                      <a:srgbClr val="7030A0"/>
                    </a:solidFill>
                    <a:latin typeface="Helvetica Light" charset="0"/>
                    <a:ea typeface="Helvetica Light" charset="0"/>
                    <a:cs typeface="Helvetica Light" charset="0"/>
                  </a:rPr>
                  <a:t> its quality </a:t>
                </a:r>
                <a:r>
                  <a:rPr lang="en-US" altLang="zh-CN" sz="2000" dirty="0" smtClean="0">
                    <a:solidFill>
                      <a:srgbClr val="7030A0"/>
                    </a:solidFill>
                    <a:latin typeface="Helvetica Light" charset="0"/>
                    <a:ea typeface="Helvetica Light" charset="0"/>
                    <a:cs typeface="Helvetica Light" charset="0"/>
                  </a:rPr>
                  <a:t>score</a:t>
                </a:r>
                <a:endParaRPr lang="en-US" altLang="zh-CN" sz="2000" dirty="0">
                  <a:solidFill>
                    <a:srgbClr val="7030A0"/>
                  </a:solidFill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</mc:Choice>
        <mc:Fallback>
          <p:sp>
            <p:nvSpPr>
              <p:cNvPr id="4" name="Rectangle 10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828800"/>
                <a:ext cx="8382000" cy="5486400"/>
              </a:xfrm>
              <a:prstGeom prst="rect">
                <a:avLst/>
              </a:prstGeom>
              <a:blipFill rotWithShape="0">
                <a:blip r:embed="rId2"/>
                <a:stretch>
                  <a:fillRect l="-291" t="-444" r="-1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381000" y="990600"/>
            <a:ext cx="46698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Objective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Function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for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Segmentation</a:t>
            </a:r>
            <a:endParaRPr lang="en-US" sz="2000" b="1" i="0" dirty="0">
              <a:solidFill>
                <a:srgbClr val="555555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24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304800" y="2057400"/>
                <a:ext cx="8991600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2"/>
                <a:r>
                  <a:rPr lang="en-US" altLang="zh-CN" sz="12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charset="0"/>
                            <a:ea typeface="Helvetica Light" charset="0"/>
                            <a:cs typeface="Helvetica Light" charset="0"/>
                          </a:rPr>
                        </m:ctrlPr>
                      </m:sSupPr>
                      <m:e>
                        <m:r>
                          <a:rPr lang="en-US" altLang="zh-CN" sz="2400">
                            <a:solidFill>
                              <a:srgbClr val="7030A0"/>
                            </a:solidFill>
                            <a:latin typeface="Cambria Math" charset="0"/>
                            <a:ea typeface="Helvetica Light" charset="0"/>
                            <a:cs typeface="Helvetica Light" charset="0"/>
                          </a:rPr>
                          <m:t>𝛼</m:t>
                        </m:r>
                      </m:e>
                      <m:sup>
                        <m:r>
                          <a:rPr lang="en-US" altLang="zh-CN" sz="2400">
                            <a:solidFill>
                              <a:srgbClr val="7030A0"/>
                            </a:solidFill>
                            <a:latin typeface="Cambria Math" charset="0"/>
                            <a:ea typeface="Helvetica Light" charset="0"/>
                            <a:cs typeface="Helvetica Light" charset="0"/>
                          </a:rPr>
                          <m:t>1−</m:t>
                        </m:r>
                        <m:r>
                          <a:rPr lang="en-US" altLang="zh-CN" sz="2400">
                            <a:solidFill>
                              <a:srgbClr val="7030A0"/>
                            </a:solidFill>
                            <a:latin typeface="Cambria Math" charset="0"/>
                            <a:ea typeface="Helvetica Light" charset="0"/>
                            <a:cs typeface="Helvetica Light" charset="0"/>
                          </a:rPr>
                          <m:t>𝐿</m:t>
                        </m:r>
                      </m:sup>
                    </m:sSup>
                    <m:r>
                      <a:rPr lang="en-US" altLang="zh-CN" sz="2400">
                        <a:solidFill>
                          <a:srgbClr val="7030A0"/>
                        </a:solidFill>
                        <a:latin typeface="Cambria Math" charset="0"/>
                        <a:ea typeface="Helvetica Light" charset="0"/>
                        <a:cs typeface="Helvetica Light" charset="0"/>
                      </a:rPr>
                      <m:t> ∗ </m:t>
                    </m:r>
                  </m:oMath>
                </a14:m>
                <a:r>
                  <a:rPr lang="en-US" altLang="zh-CN" sz="2400" dirty="0">
                    <a:solidFill>
                      <a:srgbClr val="7030A0"/>
                    </a:solidFill>
                    <a:latin typeface="Helvetica Light" charset="0"/>
                    <a:ea typeface="Helvetica Light" charset="0"/>
                    <a:cs typeface="Helvetica Light" charset="0"/>
                  </a:rPr>
                  <a:t>Probability of seeing it in this length  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srgbClr val="7030A0"/>
                        </a:solidFill>
                        <a:latin typeface="Cambria Math" charset="0"/>
                        <a:ea typeface="Helvetica Light" charset="0"/>
                        <a:cs typeface="Helvetica Light" charset="0"/>
                      </a:rPr>
                      <m:t>∗</m:t>
                    </m:r>
                  </m:oMath>
                </a14:m>
                <a:r>
                  <a:rPr lang="en-US" altLang="zh-CN" sz="2400" dirty="0">
                    <a:solidFill>
                      <a:srgbClr val="7030A0"/>
                    </a:solidFill>
                    <a:latin typeface="Helvetica Light" charset="0"/>
                    <a:ea typeface="Helvetica Light" charset="0"/>
                    <a:cs typeface="Helvetica Light" charset="0"/>
                  </a:rPr>
                  <a:t> its quality score</a:t>
                </a:r>
              </a:p>
              <a:p>
                <a:endParaRPr lang="zh-CN" altLang="en-US" sz="1200" dirty="0" smtClean="0"/>
              </a:p>
              <a:p>
                <a:endParaRPr lang="zh-CN" altLang="en-US" dirty="0" smtClean="0">
                  <a:latin typeface="Helvetica Light" charset="0"/>
                  <a:ea typeface="Helvetica Light" charset="0"/>
                  <a:cs typeface="Helvetica Light" charset="0"/>
                </a:endParaRPr>
              </a:p>
              <a:p>
                <a:r>
                  <a:rPr lang="zh-CN" altLang="en-US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  </a:t>
                </a:r>
                <a:r>
                  <a:rPr lang="en-US" altLang="zh-CN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Example</a:t>
                </a:r>
                <a:r>
                  <a:rPr lang="en-US" altLang="zh-CN" dirty="0">
                    <a:latin typeface="Helvetica Light" charset="0"/>
                    <a:ea typeface="Helvetica Light" charset="0"/>
                    <a:cs typeface="Helvetica Light" charset="0"/>
                  </a:rPr>
                  <a:t>: </a:t>
                </a:r>
              </a:p>
              <a:p>
                <a:pPr lvl="1"/>
                <a:r>
                  <a:rPr lang="en-US" altLang="zh-CN" dirty="0">
                    <a:latin typeface="Helvetica Light" charset="0"/>
                    <a:ea typeface="Helvetica Light" charset="0"/>
                    <a:cs typeface="Helvetica Light" charset="0"/>
                  </a:rPr>
                  <a:t>   [Support vector machine] </a:t>
                </a:r>
                <a:r>
                  <a:rPr lang="en-US" altLang="zh-CN" dirty="0" err="1">
                    <a:latin typeface="Helvetica Light" charset="0"/>
                    <a:ea typeface="Helvetica Light" charset="0"/>
                    <a:cs typeface="Helvetica Light" charset="0"/>
                  </a:rPr>
                  <a:t>v.s</a:t>
                </a:r>
                <a:r>
                  <a:rPr lang="en-US" altLang="zh-CN" dirty="0">
                    <a:latin typeface="Helvetica Light" charset="0"/>
                    <a:ea typeface="Helvetica Light" charset="0"/>
                    <a:cs typeface="Helvetica Light" charset="0"/>
                  </a:rPr>
                  <a:t>. [Support] [Vector machine]</a:t>
                </a:r>
              </a:p>
              <a:p>
                <a:pPr lvl="2"/>
                <a:r>
                  <a:rPr lang="en-US" altLang="zh-CN" dirty="0">
                    <a:latin typeface="Helvetica Light" charset="0"/>
                    <a:ea typeface="Helvetica Light" charset="0"/>
                    <a:cs typeface="Helvetica Light" charset="0"/>
                  </a:rPr>
                  <a:t>Length penalty: </a:t>
                </a:r>
                <a:r>
                  <a:rPr lang="zh-CN" altLang="en-US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>
                        <a:latin typeface="Helvetica Light" charset="0"/>
                        <a:ea typeface="Helvetica Light" charset="0"/>
                        <a:cs typeface="Helvetica Light" charset="0"/>
                      </a:rPr>
                      <m:t>1</m:t>
                    </m:r>
                    <m:r>
                      <a:rPr lang="zh-CN" altLang="en-US" b="0" i="0" smtClean="0">
                        <a:latin typeface="Cambria Math" charset="0"/>
                        <a:ea typeface="Helvetica Light" charset="0"/>
                        <a:cs typeface="Helvetica Light" charset="0"/>
                      </a:rPr>
                      <m:t>  </m:t>
                    </m:r>
                    <m:r>
                      <a:rPr lang="en-US" altLang="zh-CN">
                        <a:latin typeface="Helvetica Light" charset="0"/>
                        <a:ea typeface="Helvetica Light" charset="0"/>
                        <a:cs typeface="Helvetica Light" charset="0"/>
                      </a:rPr>
                      <m:t>:</m:t>
                    </m:r>
                    <m:r>
                      <a:rPr lang="en-US" altLang="zh-CN">
                        <a:latin typeface="Helvetica Light" charset="0"/>
                        <a:ea typeface="Helvetica Light" charset="0"/>
                        <a:cs typeface="Helvetica Light" charset="0"/>
                      </a:rPr>
                      <m:t>𝛼</m:t>
                    </m:r>
                  </m:oMath>
                </a14:m>
                <a:endParaRPr lang="en-US" altLang="zh-CN" dirty="0">
                  <a:latin typeface="Helvetica Light" charset="0"/>
                  <a:ea typeface="Helvetica Light" charset="0"/>
                  <a:cs typeface="Helvetica Light" charset="0"/>
                </a:endParaRPr>
              </a:p>
              <a:p>
                <a:pPr lvl="2"/>
                <a:r>
                  <a:rPr lang="en-US" altLang="zh-CN" dirty="0">
                    <a:latin typeface="Helvetica Light" charset="0"/>
                    <a:ea typeface="Helvetica Light" charset="0"/>
                    <a:cs typeface="Helvetica Light" charset="0"/>
                  </a:rPr>
                  <a:t>Probability </a:t>
                </a:r>
                <a:r>
                  <a:rPr lang="zh-CN" altLang="en-US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Helvetica Light" charset="0"/>
                        <a:ea typeface="Helvetica Light" charset="0"/>
                        <a:cs typeface="Helvetica Light" charset="0"/>
                      </a:rPr>
                      <m:t>10</m:t>
                    </m:r>
                    <m:r>
                      <a:rPr lang="zh-CN" altLang="en-US" b="0" i="0" dirty="0" smtClean="0">
                        <a:latin typeface="Cambria Math" charset="0"/>
                        <a:ea typeface="Helvetica Light" charset="0"/>
                        <a:cs typeface="Helvetica Light" charset="0"/>
                      </a:rPr>
                      <m:t> </m:t>
                    </m:r>
                    <m:r>
                      <a:rPr lang="en-US" altLang="zh-CN">
                        <a:latin typeface="Helvetica Light" charset="0"/>
                        <a:ea typeface="Helvetica Light" charset="0"/>
                        <a:cs typeface="Helvetica Light" charset="0"/>
                      </a:rPr>
                      <m:t>:1</m:t>
                    </m:r>
                  </m:oMath>
                </a14:m>
                <a:endParaRPr lang="en-US" altLang="zh-CN" dirty="0">
                  <a:latin typeface="Helvetica Light" charset="0"/>
                  <a:ea typeface="Helvetica Light" charset="0"/>
                  <a:cs typeface="Helvetica Light" charset="0"/>
                </a:endParaRPr>
              </a:p>
              <a:p>
                <a:pPr lvl="2"/>
                <a:r>
                  <a:rPr lang="en-US" altLang="zh-CN" dirty="0">
                    <a:latin typeface="Helvetica Light" charset="0"/>
                    <a:ea typeface="Helvetica Light" charset="0"/>
                    <a:cs typeface="Helvetica Light" charset="0"/>
                  </a:rPr>
                  <a:t>Quality scores </a:t>
                </a:r>
                <a:r>
                  <a:rPr lang="zh-CN" altLang="en-US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Helvetica Light" charset="0"/>
                        <a:ea typeface="Helvetica Light" charset="0"/>
                        <a:cs typeface="Helvetica Light" charset="0"/>
                      </a:rPr>
                      <m:t>3</m:t>
                    </m:r>
                    <m:r>
                      <a:rPr lang="zh-CN" altLang="en-US" b="0" i="0" dirty="0" smtClean="0">
                        <a:latin typeface="Cambria Math" charset="0"/>
                        <a:ea typeface="Helvetica Light" charset="0"/>
                        <a:cs typeface="Helvetica Light" charset="0"/>
                      </a:rPr>
                      <m:t>  </m:t>
                    </m:r>
                    <m:r>
                      <a:rPr lang="en-US" altLang="zh-CN" dirty="0">
                        <a:latin typeface="Helvetica Light" charset="0"/>
                        <a:ea typeface="Helvetica Light" charset="0"/>
                        <a:cs typeface="Helvetica Light" charset="0"/>
                      </a:rPr>
                      <m:t>:</m:t>
                    </m:r>
                    <m:r>
                      <a:rPr lang="zh-CN" altLang="en-US" b="0" i="0" dirty="0" smtClean="0">
                        <a:latin typeface="Cambria Math" charset="0"/>
                        <a:ea typeface="Helvetica Light" charset="0"/>
                        <a:cs typeface="Helvetica Light" charset="0"/>
                      </a:rPr>
                      <m:t> </m:t>
                    </m:r>
                    <m:r>
                      <a:rPr lang="en-US" altLang="zh-CN" dirty="0">
                        <a:latin typeface="Helvetica Light" charset="0"/>
                        <a:ea typeface="Helvetica Light" charset="0"/>
                        <a:cs typeface="Helvetica Light" charset="0"/>
                      </a:rPr>
                      <m:t>1</m:t>
                    </m:r>
                  </m:oMath>
                </a14:m>
                <a:endParaRPr lang="en-US" altLang="zh-CN" dirty="0">
                  <a:latin typeface="Helvetica Light" charset="0"/>
                  <a:ea typeface="Helvetica Light" charset="0"/>
                  <a:cs typeface="Helvetica Light" charset="0"/>
                </a:endParaRPr>
              </a:p>
              <a:p>
                <a:pPr lvl="2"/>
                <a:r>
                  <a:rPr lang="en-US" altLang="zh-CN" dirty="0">
                    <a:latin typeface="Helvetica Light" charset="0"/>
                    <a:ea typeface="Helvetica Light" charset="0"/>
                    <a:cs typeface="Helvetica Light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Helvetica Light" charset="0"/>
                        <a:ea typeface="Helvetica Light" charset="0"/>
                        <a:cs typeface="Helvetica Light" charset="0"/>
                      </a:rPr>
                      <m:t>30&gt;</m:t>
                    </m:r>
                    <m:r>
                      <a:rPr lang="en-US" altLang="zh-CN">
                        <a:latin typeface="Helvetica Light" charset="0"/>
                        <a:ea typeface="Helvetica Light" charset="0"/>
                        <a:cs typeface="Helvetica Light" charset="0"/>
                      </a:rPr>
                      <m:t>𝛼</m:t>
                    </m:r>
                  </m:oMath>
                </a14:m>
                <a:r>
                  <a:rPr lang="en-US" altLang="zh-CN" dirty="0">
                    <a:latin typeface="Helvetica Light" charset="0"/>
                    <a:ea typeface="Helvetica Light" charset="0"/>
                    <a:cs typeface="Helvetica Light" charset="0"/>
                  </a:rPr>
                  <a:t>, then [support vector machine] will be better </a:t>
                </a:r>
                <a:r>
                  <a:rPr lang="en-US" altLang="zh-CN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than</a:t>
                </a:r>
                <a:endParaRPr lang="zh-CN" altLang="en-US" dirty="0" smtClean="0">
                  <a:latin typeface="Helvetica Light" charset="0"/>
                  <a:ea typeface="Helvetica Light" charset="0"/>
                  <a:cs typeface="Helvetica Light" charset="0"/>
                </a:endParaRPr>
              </a:p>
              <a:p>
                <a:pPr lvl="2"/>
                <a:r>
                  <a:rPr lang="en-US" altLang="zh-CN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[support</a:t>
                </a:r>
                <a:r>
                  <a:rPr lang="en-US" altLang="zh-CN" dirty="0">
                    <a:latin typeface="Helvetica Light" charset="0"/>
                    <a:ea typeface="Helvetica Light" charset="0"/>
                    <a:cs typeface="Helvetica Light" charset="0"/>
                  </a:rPr>
                  <a:t>] [vector machine] </a:t>
                </a:r>
                <a:r>
                  <a:rPr lang="en-US" altLang="zh-CN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during</a:t>
                </a:r>
                <a:r>
                  <a:rPr lang="zh-CN" altLang="en-US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 </a:t>
                </a:r>
                <a:r>
                  <a:rPr lang="en-US" altLang="zh-CN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segmentation</a:t>
                </a:r>
                <a:endParaRPr lang="en-US" dirty="0"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2057400"/>
                <a:ext cx="8991600" cy="2862322"/>
              </a:xfrm>
              <a:prstGeom prst="rect">
                <a:avLst/>
              </a:prstGeom>
              <a:blipFill rotWithShape="0">
                <a:blip r:embed="rId2"/>
                <a:stretch>
                  <a:fillRect t="-1706" b="-2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726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27"/>
          <p:cNvSpPr txBox="1">
            <a:spLocks noChangeArrowheads="1"/>
          </p:cNvSpPr>
          <p:nvPr/>
        </p:nvSpPr>
        <p:spPr>
          <a:xfrm>
            <a:off x="399626" y="1999631"/>
            <a:ext cx="8753801" cy="5486400"/>
          </a:xfrm>
          <a:prstGeom prst="rect">
            <a:avLst/>
          </a:prstGeom>
        </p:spPr>
        <p:txBody>
          <a:bodyPr vert="horz" lIns="92075" tIns="46038" rIns="92075" bIns="46038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Feedback</a:t>
            </a:r>
            <a:endParaRPr lang="en-US" altLang="zh-CN" sz="20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 lvl="1"/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Filter out phrases with low rectified frequency</a:t>
            </a:r>
          </a:p>
          <a:p>
            <a:pPr lvl="1"/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Using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rectified frequency, re-compute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features previously with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raw frequency</a:t>
            </a:r>
            <a:endParaRPr lang="en-US" altLang="zh-CN" sz="18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Effects on computing quality scores</a:t>
            </a:r>
          </a:p>
          <a:p>
            <a:pPr lvl="1"/>
            <a:r>
              <a:rPr lang="en-US" altLang="zh-CN" sz="2000" i="1" dirty="0" smtClean="0">
                <a:latin typeface="Helvetica Light" charset="0"/>
                <a:ea typeface="Helvetica Light" charset="0"/>
                <a:cs typeface="Helvetica Light" charset="0"/>
              </a:rPr>
              <a:t>np hard in the strong sense</a:t>
            </a:r>
          </a:p>
          <a:p>
            <a:pPr lvl="1"/>
            <a:r>
              <a:rPr lang="en-US" altLang="zh-CN" sz="2000" i="1" dirty="0" smtClean="0">
                <a:latin typeface="Helvetica Light" charset="0"/>
                <a:ea typeface="Helvetica Light" charset="0"/>
                <a:cs typeface="Helvetica Light" charset="0"/>
              </a:rPr>
              <a:t>np hard in the strong</a:t>
            </a:r>
          </a:p>
          <a:p>
            <a:pPr lvl="1"/>
            <a:r>
              <a:rPr lang="en-US" altLang="zh-CN" sz="2000" i="1" dirty="0" smtClean="0">
                <a:latin typeface="Helvetica Light" charset="0"/>
                <a:ea typeface="Helvetica Light" charset="0"/>
                <a:cs typeface="Helvetica Light" charset="0"/>
              </a:rPr>
              <a:t>data </a:t>
            </a:r>
            <a:r>
              <a:rPr lang="en-US" altLang="zh-CN" sz="2000" i="1" dirty="0">
                <a:latin typeface="Helvetica Light" charset="0"/>
                <a:ea typeface="Helvetica Light" charset="0"/>
                <a:cs typeface="Helvetica Light" charset="0"/>
              </a:rPr>
              <a:t>base management system</a:t>
            </a:r>
          </a:p>
        </p:txBody>
      </p:sp>
      <p:sp>
        <p:nvSpPr>
          <p:cNvPr id="8" name="Rectangle 7"/>
          <p:cNvSpPr/>
          <p:nvPr/>
        </p:nvSpPr>
        <p:spPr>
          <a:xfrm>
            <a:off x="381000" y="990600"/>
            <a:ext cx="20681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Feedback Loop</a:t>
            </a:r>
            <a:endParaRPr lang="en-US" sz="2000" b="1" i="0" dirty="0">
              <a:solidFill>
                <a:srgbClr val="555555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181600" y="3962400"/>
            <a:ext cx="280501" cy="921652"/>
            <a:chOff x="4419600" y="3918711"/>
            <a:chExt cx="280501" cy="921652"/>
          </a:xfrm>
        </p:grpSpPr>
        <p:cxnSp>
          <p:nvCxnSpPr>
            <p:cNvPr id="5" name="直接箭头连接符 6"/>
            <p:cNvCxnSpPr/>
            <p:nvPr/>
          </p:nvCxnSpPr>
          <p:spPr>
            <a:xfrm flipV="1">
              <a:off x="4456271" y="3918711"/>
              <a:ext cx="243830" cy="195064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9"/>
            <p:cNvCxnSpPr/>
            <p:nvPr/>
          </p:nvCxnSpPr>
          <p:spPr>
            <a:xfrm>
              <a:off x="4419600" y="4267200"/>
              <a:ext cx="230501" cy="22467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6"/>
            <p:cNvCxnSpPr/>
            <p:nvPr/>
          </p:nvCxnSpPr>
          <p:spPr>
            <a:xfrm flipV="1">
              <a:off x="4456271" y="4645299"/>
              <a:ext cx="243830" cy="195064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863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27"/>
          <p:cNvSpPr txBox="1">
            <a:spLocks noChangeArrowheads="1"/>
          </p:cNvSpPr>
          <p:nvPr/>
        </p:nvSpPr>
        <p:spPr>
          <a:xfrm>
            <a:off x="381000" y="1524000"/>
            <a:ext cx="8305800" cy="5486400"/>
          </a:xfrm>
          <a:prstGeom prst="rect">
            <a:avLst/>
          </a:prstGeom>
        </p:spPr>
        <p:txBody>
          <a:bodyPr vert="horz" lIns="92075" tIns="46038" rIns="92075" bIns="46038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zh-CN" dirty="0" smtClean="0">
                <a:latin typeface="Helvetica Light" charset="0"/>
                <a:ea typeface="Helvetica Light" charset="0"/>
                <a:cs typeface="Helvetica Light" charset="0"/>
              </a:rPr>
              <a:t>Other phase mining </a:t>
            </a:r>
            <a:r>
              <a:rPr lang="en-US" altLang="zh-CN" dirty="0" smtClean="0">
                <a:latin typeface="Helvetica Light" charset="0"/>
                <a:ea typeface="Helvetica Light" charset="0"/>
                <a:cs typeface="Helvetica Light" charset="0"/>
              </a:rPr>
              <a:t>methods</a:t>
            </a:r>
            <a:r>
              <a:rPr lang="zh-CN" altLang="en-US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latin typeface="Helvetica Light" charset="0"/>
                <a:ea typeface="Helvetica Light" charset="0"/>
                <a:cs typeface="Helvetica Light" charset="0"/>
              </a:rPr>
              <a:t>to </a:t>
            </a:r>
            <a:r>
              <a:rPr lang="en-US" altLang="zh-CN" dirty="0" smtClean="0">
                <a:latin typeface="Helvetica Light" charset="0"/>
                <a:ea typeface="Helvetica Light" charset="0"/>
                <a:cs typeface="Helvetica Light" charset="0"/>
              </a:rPr>
              <a:t>be </a:t>
            </a:r>
            <a:r>
              <a:rPr lang="en-US" altLang="zh-CN" dirty="0" smtClean="0">
                <a:latin typeface="Helvetica Light" charset="0"/>
                <a:ea typeface="Helvetica Light" charset="0"/>
                <a:cs typeface="Helvetica Light" charset="0"/>
              </a:rPr>
              <a:t>compared</a:t>
            </a:r>
            <a:r>
              <a:rPr lang="zh-CN" altLang="en-US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latin typeface="Helvetica Light" charset="0"/>
                <a:ea typeface="Helvetica Light" charset="0"/>
                <a:cs typeface="Helvetica Light" charset="0"/>
              </a:rPr>
              <a:t>with</a:t>
            </a:r>
            <a:endParaRPr lang="en-US" altLang="zh-CN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lvl="2">
              <a:spcAft>
                <a:spcPts val="600"/>
              </a:spcAft>
            </a:pPr>
            <a:r>
              <a:rPr lang="en-US" altLang="zh-CN" dirty="0">
                <a:latin typeface="Helvetica Light" charset="0"/>
                <a:ea typeface="Helvetica Light" charset="0"/>
                <a:cs typeface="Helvetica Light" charset="0"/>
              </a:rPr>
              <a:t>NLP chunking based methods</a:t>
            </a:r>
          </a:p>
          <a:p>
            <a:pPr lvl="3">
              <a:spcAft>
                <a:spcPts val="600"/>
              </a:spcAft>
            </a:pPr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Chunks as candidates</a:t>
            </a:r>
          </a:p>
          <a:p>
            <a:pPr lvl="3">
              <a:spcAft>
                <a:spcPts val="600"/>
              </a:spcAft>
            </a:pPr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Sorted by </a:t>
            </a:r>
            <a:r>
              <a:rPr lang="en-US" altLang="zh-CN" sz="2000" b="1" dirty="0">
                <a:latin typeface="Helvetica Light" charset="0"/>
                <a:ea typeface="Helvetica Light" charset="0"/>
                <a:cs typeface="Helvetica Light" charset="0"/>
              </a:rPr>
              <a:t>TF-IDF</a:t>
            </a:r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 and </a:t>
            </a:r>
            <a:r>
              <a:rPr lang="en-US" altLang="zh-CN" sz="2000" b="1" dirty="0">
                <a:latin typeface="Helvetica Light" charset="0"/>
                <a:ea typeface="Helvetica Light" charset="0"/>
                <a:cs typeface="Helvetica Light" charset="0"/>
              </a:rPr>
              <a:t>C-value</a:t>
            </a:r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 (K. </a:t>
            </a:r>
            <a:r>
              <a:rPr lang="en-US" altLang="zh-CN" sz="2000" dirty="0" err="1">
                <a:latin typeface="Helvetica Light" charset="0"/>
                <a:ea typeface="Helvetica Light" charset="0"/>
                <a:cs typeface="Helvetica Light" charset="0"/>
              </a:rPr>
              <a:t>Frantzi</a:t>
            </a:r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 et al., 2000)</a:t>
            </a:r>
          </a:p>
          <a:p>
            <a:pPr lvl="2">
              <a:spcAft>
                <a:spcPts val="600"/>
              </a:spcAft>
            </a:pPr>
            <a:r>
              <a:rPr lang="en-US" altLang="zh-CN" dirty="0">
                <a:latin typeface="Helvetica Light" charset="0"/>
                <a:ea typeface="Helvetica Light" charset="0"/>
                <a:cs typeface="Helvetica Light" charset="0"/>
              </a:rPr>
              <a:t>Unsupervised raw frequency based methods</a:t>
            </a:r>
          </a:p>
          <a:p>
            <a:pPr lvl="3">
              <a:spcAft>
                <a:spcPts val="600"/>
              </a:spcAft>
            </a:pPr>
            <a:r>
              <a:rPr lang="en-US" altLang="zh-CN" sz="2000" b="1" dirty="0" err="1">
                <a:latin typeface="Helvetica Light" charset="0"/>
                <a:ea typeface="Helvetica Light" charset="0"/>
                <a:cs typeface="Helvetica Light" charset="0"/>
              </a:rPr>
              <a:t>ConExtr</a:t>
            </a:r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 (A. </a:t>
            </a:r>
            <a:r>
              <a:rPr lang="en-US" altLang="zh-CN" sz="2000" dirty="0" err="1" smtClean="0">
                <a:latin typeface="Helvetica Light" charset="0"/>
                <a:ea typeface="Helvetica Light" charset="0"/>
                <a:cs typeface="Helvetica Light" charset="0"/>
              </a:rPr>
              <a:t>Parameswaran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et al.,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VLDB 2010</a:t>
            </a:r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)</a:t>
            </a:r>
          </a:p>
          <a:p>
            <a:pPr lvl="3">
              <a:spcAft>
                <a:spcPts val="600"/>
              </a:spcAft>
            </a:pPr>
            <a:r>
              <a:rPr lang="en-US" altLang="zh-CN" sz="2000" b="1" dirty="0" err="1">
                <a:latin typeface="Helvetica Light" charset="0"/>
                <a:ea typeface="Helvetica Light" charset="0"/>
                <a:cs typeface="Helvetica Light" charset="0"/>
              </a:rPr>
              <a:t>ToPMine</a:t>
            </a:r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 (A. El-</a:t>
            </a:r>
            <a:r>
              <a:rPr lang="en-US" altLang="zh-CN" sz="2000" dirty="0" err="1">
                <a:latin typeface="Helvetica Light" charset="0"/>
                <a:ea typeface="Helvetica Light" charset="0"/>
                <a:cs typeface="Helvetica Light" charset="0"/>
              </a:rPr>
              <a:t>Kishky</a:t>
            </a:r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 et al.,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VLDB 2015</a:t>
            </a:r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)</a:t>
            </a:r>
          </a:p>
          <a:p>
            <a:pPr lvl="2">
              <a:spcAft>
                <a:spcPts val="600"/>
              </a:spcAft>
            </a:pPr>
            <a:r>
              <a:rPr lang="en-US" altLang="zh-CN" dirty="0">
                <a:latin typeface="Helvetica Light" charset="0"/>
                <a:ea typeface="Helvetica Light" charset="0"/>
                <a:cs typeface="Helvetica Light" charset="0"/>
              </a:rPr>
              <a:t>Supervised method</a:t>
            </a:r>
          </a:p>
          <a:p>
            <a:pPr lvl="3">
              <a:spcAft>
                <a:spcPts val="600"/>
              </a:spcAft>
            </a:pPr>
            <a:r>
              <a:rPr lang="en-US" altLang="zh-CN" sz="2000" b="1" dirty="0">
                <a:latin typeface="Helvetica Light" charset="0"/>
                <a:ea typeface="Helvetica Light" charset="0"/>
                <a:cs typeface="Helvetica Light" charset="0"/>
              </a:rPr>
              <a:t>KEA</a:t>
            </a:r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, designed for single document </a:t>
            </a:r>
            <a:r>
              <a:rPr lang="en-US" altLang="zh-CN" sz="2000" dirty="0" err="1">
                <a:latin typeface="Helvetica Light" charset="0"/>
                <a:ea typeface="Helvetica Light" charset="0"/>
                <a:cs typeface="Helvetica Light" charset="0"/>
              </a:rPr>
              <a:t>keyphrases</a:t>
            </a:r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 (O. </a:t>
            </a:r>
            <a:r>
              <a:rPr lang="en-US" altLang="zh-CN" sz="2000" dirty="0" err="1">
                <a:latin typeface="Helvetica Light" charset="0"/>
                <a:ea typeface="Helvetica Light" charset="0"/>
                <a:cs typeface="Helvetica Light" charset="0"/>
              </a:rPr>
              <a:t>Medelyan</a:t>
            </a:r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 &amp; I. H. Witten, 2006)</a:t>
            </a:r>
          </a:p>
        </p:txBody>
      </p:sp>
      <p:sp>
        <p:nvSpPr>
          <p:cNvPr id="5" name="Rectangle 4"/>
          <p:cNvSpPr/>
          <p:nvPr/>
        </p:nvSpPr>
        <p:spPr>
          <a:xfrm>
            <a:off x="381000" y="990600"/>
            <a:ext cx="25362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Performance Study</a:t>
            </a:r>
            <a:endParaRPr lang="en-US" sz="2000" b="1" i="0" dirty="0">
              <a:solidFill>
                <a:srgbClr val="555555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43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Elbow Connector 5"/>
          <p:cNvCxnSpPr/>
          <p:nvPr/>
        </p:nvCxnSpPr>
        <p:spPr>
          <a:xfrm rot="16200000" flipH="1">
            <a:off x="4741489" y="4618719"/>
            <a:ext cx="552493" cy="3436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Rectangle 1027"/>
          <p:cNvSpPr txBox="1">
            <a:spLocks noChangeArrowheads="1"/>
          </p:cNvSpPr>
          <p:nvPr/>
        </p:nvSpPr>
        <p:spPr>
          <a:xfrm>
            <a:off x="381000" y="1524000"/>
            <a:ext cx="8305800" cy="5486400"/>
          </a:xfrm>
          <a:prstGeom prst="rect">
            <a:avLst/>
          </a:prstGeom>
        </p:spPr>
        <p:txBody>
          <a:bodyPr vert="horz" lIns="92075" tIns="46038" rIns="92075" bIns="46038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zh-CN" dirty="0" smtClean="0">
                <a:latin typeface="Helvetica Light" charset="0"/>
                <a:ea typeface="Helvetica Light" charset="0"/>
                <a:cs typeface="Helvetica Light" charset="0"/>
              </a:rPr>
              <a:t>Variations</a:t>
            </a:r>
            <a:r>
              <a:rPr lang="zh-CN" altLang="en-US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latin typeface="Helvetica Light" charset="0"/>
                <a:ea typeface="Helvetica Light" charset="0"/>
                <a:cs typeface="Helvetica Light" charset="0"/>
              </a:rPr>
              <a:t>of</a:t>
            </a:r>
            <a:r>
              <a:rPr lang="zh-CN" altLang="en-US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latin typeface="Helvetica Light" charset="0"/>
                <a:ea typeface="Helvetica Light" charset="0"/>
                <a:cs typeface="Helvetica Light" charset="0"/>
              </a:rPr>
              <a:t>the</a:t>
            </a:r>
            <a:r>
              <a:rPr lang="zh-CN" altLang="en-US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latin typeface="Helvetica Light" charset="0"/>
                <a:ea typeface="Helvetica Light" charset="0"/>
                <a:cs typeface="Helvetica Light" charset="0"/>
              </a:rPr>
              <a:t>proposed</a:t>
            </a:r>
            <a:r>
              <a:rPr lang="zh-CN" altLang="en-US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latin typeface="Helvetica Light" charset="0"/>
                <a:ea typeface="Helvetica Light" charset="0"/>
                <a:cs typeface="Helvetica Light" charset="0"/>
              </a:rPr>
              <a:t>method</a:t>
            </a:r>
            <a:endParaRPr lang="en-US" altLang="zh-CN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lvl="2">
              <a:spcAft>
                <a:spcPts val="600"/>
              </a:spcAft>
            </a:pPr>
            <a:r>
              <a:rPr lang="en-US" altLang="zh-CN" sz="2000" b="1" dirty="0" err="1" smtClean="0">
                <a:latin typeface="Helvetica Light" charset="0"/>
                <a:ea typeface="Helvetica Light" charset="0"/>
                <a:cs typeface="Helvetica Light" charset="0"/>
              </a:rPr>
              <a:t>ClassPhrase</a:t>
            </a:r>
            <a:r>
              <a:rPr lang="zh-CN" altLang="en-US" sz="20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has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the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classification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module</a:t>
            </a:r>
            <a:endParaRPr lang="en-US" altLang="zh-CN" sz="18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 lvl="2">
              <a:spcAft>
                <a:spcPts val="600"/>
              </a:spcAft>
            </a:pPr>
            <a:r>
              <a:rPr lang="en-US" altLang="zh-CN" sz="2000" b="1" dirty="0" err="1" smtClean="0">
                <a:latin typeface="Helvetica Light" charset="0"/>
                <a:ea typeface="Helvetica Light" charset="0"/>
                <a:cs typeface="Helvetica Light" charset="0"/>
              </a:rPr>
              <a:t>SegPhrase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additionally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has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segmentation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module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  <a:latin typeface="Helvetica Light" charset="0"/>
                <a:ea typeface="Helvetica Light" charset="0"/>
                <a:cs typeface="Helvetica Light" charset="0"/>
              </a:rPr>
              <a:t>(Blue)</a:t>
            </a:r>
            <a:endParaRPr lang="en-US" altLang="zh-CN" sz="1800" dirty="0">
              <a:solidFill>
                <a:srgbClr val="0070C0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lvl="2">
              <a:spcAft>
                <a:spcPts val="600"/>
              </a:spcAft>
            </a:pPr>
            <a:r>
              <a:rPr lang="en-US" altLang="zh-CN" sz="2000" b="1" dirty="0" err="1" smtClean="0">
                <a:latin typeface="Helvetica Light" charset="0"/>
                <a:ea typeface="Helvetica Light" charset="0"/>
                <a:cs typeface="Helvetica Light" charset="0"/>
              </a:rPr>
              <a:t>SegPhrase</a:t>
            </a:r>
            <a:r>
              <a:rPr lang="en-US" altLang="zh-CN" sz="2000" b="1" dirty="0" smtClean="0">
                <a:latin typeface="Helvetica Light" charset="0"/>
                <a:ea typeface="Helvetica Light" charset="0"/>
                <a:cs typeface="Helvetica Light" charset="0"/>
              </a:rPr>
              <a:t>+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additional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ly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has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feedback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module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(Red)</a:t>
            </a:r>
            <a:endParaRPr lang="en-US" altLang="zh-CN" sz="2000" dirty="0">
              <a:solidFill>
                <a:srgbClr val="FF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5" name="Picture 6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01" y="3769416"/>
            <a:ext cx="7752099" cy="2285467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V="1">
            <a:off x="6172200" y="4539996"/>
            <a:ext cx="0" cy="26060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724400" y="5289804"/>
            <a:ext cx="0" cy="3489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4724400" y="4359656"/>
            <a:ext cx="838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724400" y="4359656"/>
            <a:ext cx="0" cy="49289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812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27"/>
          <p:cNvSpPr txBox="1">
            <a:spLocks noChangeArrowheads="1"/>
          </p:cNvSpPr>
          <p:nvPr/>
        </p:nvSpPr>
        <p:spPr>
          <a:xfrm>
            <a:off x="304800" y="1435978"/>
            <a:ext cx="8534400" cy="5193421"/>
          </a:xfrm>
          <a:prstGeom prst="rect">
            <a:avLst/>
          </a:prstGeom>
        </p:spPr>
        <p:txBody>
          <a:bodyPr vert="horz" lIns="92075" tIns="46038" rIns="92075" bIns="46038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Helvetica Light" charset="0"/>
                <a:ea typeface="Helvetica Light" charset="0"/>
                <a:cs typeface="Helvetica Light" charset="0"/>
              </a:rPr>
              <a:t>Datasets</a:t>
            </a:r>
          </a:p>
          <a:p>
            <a:endParaRPr lang="en-US" altLang="zh-CN" dirty="0">
              <a:latin typeface="Helvetica Light" charset="0"/>
              <a:ea typeface="Helvetica Light" charset="0"/>
              <a:cs typeface="Helvetica Light" charset="0"/>
            </a:endParaRPr>
          </a:p>
          <a:p>
            <a:pPr marL="0" indent="0">
              <a:buNone/>
            </a:pPr>
            <a:endParaRPr lang="en-US" altLang="zh-CN" dirty="0"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altLang="zh-CN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altLang="zh-CN" dirty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altLang="zh-CN" dirty="0" smtClean="0">
                <a:latin typeface="Helvetica Light" charset="0"/>
                <a:ea typeface="Helvetica Light" charset="0"/>
                <a:cs typeface="Helvetica Light" charset="0"/>
              </a:rPr>
              <a:t>Popular </a:t>
            </a:r>
            <a:r>
              <a:rPr lang="en-US" altLang="zh-CN" dirty="0">
                <a:latin typeface="Helvetica Light" charset="0"/>
                <a:ea typeface="Helvetica Light" charset="0"/>
                <a:cs typeface="Helvetica Light" charset="0"/>
              </a:rPr>
              <a:t>Wiki Phrases</a:t>
            </a:r>
          </a:p>
          <a:p>
            <a:pPr lvl="2"/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Based </a:t>
            </a:r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on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Wiki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anchor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texts</a:t>
            </a:r>
            <a:endParaRPr lang="en-US" altLang="zh-CN" sz="20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 lvl="2"/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~7K high quality phrases</a:t>
            </a:r>
          </a:p>
          <a:p>
            <a:r>
              <a:rPr lang="en-US" altLang="zh-CN" dirty="0">
                <a:latin typeface="Helvetica Light" charset="0"/>
                <a:ea typeface="Helvetica Light" charset="0"/>
                <a:cs typeface="Helvetica Light" charset="0"/>
              </a:rPr>
              <a:t>Pooling</a:t>
            </a:r>
          </a:p>
          <a:p>
            <a:pPr lvl="2"/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Sampled </a:t>
            </a:r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500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* </a:t>
            </a:r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7 Wiki-uncovered phrases</a:t>
            </a:r>
          </a:p>
          <a:p>
            <a:pPr lvl="2"/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Evaluated </a:t>
            </a:r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by 3 reviewers independently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519915"/>
              </p:ext>
            </p:extLst>
          </p:nvPr>
        </p:nvGraphicFramePr>
        <p:xfrm>
          <a:off x="1219200" y="2133600"/>
          <a:ext cx="609600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81000"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Dataset</a:t>
                      </a:r>
                      <a:endParaRPr lang="en-US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#docs</a:t>
                      </a:r>
                      <a:endParaRPr lang="en-US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#words</a:t>
                      </a:r>
                      <a:endParaRPr lang="en-US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#labels</a:t>
                      </a:r>
                      <a:endParaRPr lang="en-US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DBLP</a:t>
                      </a:r>
                      <a:endParaRPr lang="en-US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2.77M</a:t>
                      </a:r>
                      <a:endParaRPr lang="en-US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91.6M</a:t>
                      </a:r>
                      <a:endParaRPr lang="en-US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300</a:t>
                      </a:r>
                      <a:endParaRPr lang="en-US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Yelp</a:t>
                      </a:r>
                      <a:endParaRPr lang="en-US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4.75M</a:t>
                      </a:r>
                      <a:endParaRPr lang="en-US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145.1M</a:t>
                      </a:r>
                      <a:endParaRPr lang="en-US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300</a:t>
                      </a:r>
                      <a:endParaRPr lang="en-US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324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192" y="1295400"/>
            <a:ext cx="6091238" cy="551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2365102"/>
            <a:ext cx="1373072" cy="2308324"/>
          </a:xfrm>
          <a:prstGeom prst="rect">
            <a:avLst/>
          </a:prstGeom>
          <a:solidFill>
            <a:srgbClr val="00B0F0">
              <a:alpha val="37255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Compare with other baselines</a:t>
            </a:r>
          </a:p>
          <a:p>
            <a:pPr algn="ctr"/>
            <a:r>
              <a:rPr lang="en-US" altLang="zh-CN" sz="1600" dirty="0" smtClean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TF-IDF</a:t>
            </a:r>
          </a:p>
          <a:p>
            <a:pPr algn="ctr"/>
            <a:r>
              <a:rPr lang="en-US" altLang="zh-CN" sz="1600" dirty="0" smtClean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C-Value</a:t>
            </a:r>
          </a:p>
          <a:p>
            <a:pPr algn="ctr"/>
            <a:r>
              <a:rPr lang="en-US" altLang="zh-CN" sz="1600" dirty="0" err="1" smtClean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ConExtr</a:t>
            </a:r>
            <a:endParaRPr lang="en-US" altLang="zh-CN" sz="1600" dirty="0" smtClean="0">
              <a:solidFill>
                <a:prstClr val="black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r>
              <a:rPr lang="en-US" altLang="zh-CN" sz="1600" dirty="0" smtClean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KEA</a:t>
            </a:r>
          </a:p>
          <a:p>
            <a:pPr algn="ctr"/>
            <a:r>
              <a:rPr lang="en-US" altLang="zh-CN" sz="1600" dirty="0" err="1" smtClean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ToPMine</a:t>
            </a:r>
            <a:endParaRPr lang="en-US" altLang="zh-CN" sz="1600" dirty="0" smtClean="0">
              <a:solidFill>
                <a:prstClr val="black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r>
              <a:rPr lang="en-US" altLang="zh-CN" sz="1600" dirty="0" err="1" smtClean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SegPhrase</a:t>
            </a:r>
            <a:r>
              <a:rPr lang="en-US" altLang="zh-CN" sz="1600" dirty="0" smtClean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+</a:t>
            </a:r>
            <a:endParaRPr lang="zh-CN" altLang="en-US" sz="1600" dirty="0">
              <a:solidFill>
                <a:prstClr val="black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99968" y="2590800"/>
            <a:ext cx="1824716" cy="1569660"/>
          </a:xfrm>
          <a:prstGeom prst="rect">
            <a:avLst/>
          </a:prstGeom>
          <a:solidFill>
            <a:srgbClr val="92D050">
              <a:alpha val="70588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Compare with our 3 variations</a:t>
            </a:r>
          </a:p>
          <a:p>
            <a:pPr algn="ctr"/>
            <a:r>
              <a:rPr lang="en-US" altLang="zh-CN" sz="1600" dirty="0" smtClean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TF-IDF</a:t>
            </a:r>
          </a:p>
          <a:p>
            <a:pPr algn="ctr"/>
            <a:r>
              <a:rPr lang="en-US" altLang="zh-CN" sz="1600" dirty="0" err="1" smtClean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ClassPhrase</a:t>
            </a:r>
            <a:endParaRPr lang="en-US" altLang="zh-CN" sz="1600" dirty="0" smtClean="0">
              <a:solidFill>
                <a:prstClr val="black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r>
              <a:rPr lang="en-US" altLang="zh-CN" sz="1600" dirty="0" err="1" smtClean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SegPhrase</a:t>
            </a:r>
            <a:endParaRPr lang="en-US" altLang="zh-CN" sz="1600" dirty="0" smtClean="0">
              <a:solidFill>
                <a:prstClr val="black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r>
              <a:rPr lang="en-US" altLang="zh-CN" sz="1600" dirty="0" err="1" smtClean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SegPhrase</a:t>
            </a:r>
            <a:r>
              <a:rPr lang="en-US" altLang="zh-CN" sz="1600" dirty="0" smtClean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+</a:t>
            </a:r>
            <a:endParaRPr lang="zh-CN" altLang="en-US" sz="1600" dirty="0">
              <a:solidFill>
                <a:prstClr val="black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cxnSp>
        <p:nvCxnSpPr>
          <p:cNvPr id="8" name="直接连接符 6"/>
          <p:cNvCxnSpPr/>
          <p:nvPr/>
        </p:nvCxnSpPr>
        <p:spPr>
          <a:xfrm>
            <a:off x="4355976" y="1600290"/>
            <a:ext cx="0" cy="22859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7"/>
          <p:cNvCxnSpPr/>
          <p:nvPr/>
        </p:nvCxnSpPr>
        <p:spPr>
          <a:xfrm>
            <a:off x="4355976" y="4343490"/>
            <a:ext cx="0" cy="21954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灯片编号占位符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01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149438"/>
            <a:ext cx="7817941" cy="348706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1000" y="990600"/>
            <a:ext cx="22272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2000" b="1" dirty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A </a:t>
            </a:r>
            <a:r>
              <a:rPr 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D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eluge</a:t>
            </a:r>
            <a:r>
              <a:rPr 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of</a:t>
            </a:r>
            <a:r>
              <a:rPr 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Data</a:t>
            </a:r>
            <a:endParaRPr lang="en-US" sz="2000" b="1" i="0" dirty="0">
              <a:solidFill>
                <a:srgbClr val="555555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1207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27"/>
          <p:cNvSpPr txBox="1">
            <a:spLocks noChangeArrowheads="1"/>
          </p:cNvSpPr>
          <p:nvPr/>
        </p:nvSpPr>
        <p:spPr>
          <a:xfrm>
            <a:off x="266700" y="1676400"/>
            <a:ext cx="8534400" cy="609600"/>
          </a:xfrm>
          <a:prstGeom prst="rect">
            <a:avLst/>
          </a:prstGeom>
        </p:spPr>
        <p:txBody>
          <a:bodyPr vert="horz" lIns="92075" tIns="46038" rIns="92075" bIns="46038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 dirty="0" err="1" smtClean="0">
                <a:latin typeface="Helvetica Light" charset="0"/>
                <a:ea typeface="Helvetica Light" charset="0"/>
                <a:cs typeface="Helvetica Light" charset="0"/>
              </a:rPr>
              <a:t>SegPhrase</a:t>
            </a:r>
            <a:r>
              <a:rPr lang="en-US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+ is linear </a:t>
            </a:r>
            <a:r>
              <a:rPr lang="en-US" altLang="en-US" sz="2000" dirty="0">
                <a:latin typeface="Helvetica Light" charset="0"/>
                <a:ea typeface="Helvetica Light" charset="0"/>
                <a:cs typeface="Helvetica Light" charset="0"/>
              </a:rPr>
              <a:t>to the size of corpus</a:t>
            </a:r>
            <a:r>
              <a:rPr lang="en-US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!</a:t>
            </a:r>
            <a:endParaRPr lang="en-US" altLang="en-US" sz="20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5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84" y="2509896"/>
            <a:ext cx="44042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604" y="3691913"/>
            <a:ext cx="4030496" cy="103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494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044554163"/>
              </p:ext>
            </p:extLst>
          </p:nvPr>
        </p:nvGraphicFramePr>
        <p:xfrm>
          <a:off x="1107649" y="1524000"/>
          <a:ext cx="6824728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3458"/>
                <a:gridCol w="2746915"/>
                <a:gridCol w="2994355"/>
              </a:tblGrid>
              <a:tr h="258124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Query</a:t>
                      </a:r>
                      <a:endParaRPr lang="en-US" sz="12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SIGMOD</a:t>
                      </a:r>
                      <a:endParaRPr lang="en-US" sz="12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58124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Method</a:t>
                      </a:r>
                      <a:endParaRPr lang="en-US" sz="12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err="1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SegPhrase</a:t>
                      </a:r>
                      <a:r>
                        <a:rPr lang="en-US" sz="12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+</a:t>
                      </a:r>
                      <a:endParaRPr lang="en-US" sz="12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Chunking (TF-IDF &amp; C-Value)</a:t>
                      </a:r>
                      <a:endParaRPr lang="en-US" sz="12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</a:tr>
              <a:tr h="258124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1</a:t>
                      </a:r>
                      <a:endParaRPr lang="en-US" sz="12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data base</a:t>
                      </a:r>
                      <a:endParaRPr lang="en-US" sz="12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data</a:t>
                      </a:r>
                      <a:r>
                        <a:rPr lang="en-US" sz="1200" b="0" i="0" baseline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 base</a:t>
                      </a:r>
                      <a:endParaRPr lang="en-US" sz="12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</a:tr>
              <a:tr h="258124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2</a:t>
                      </a:r>
                      <a:endParaRPr lang="en-US" sz="12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database system</a:t>
                      </a:r>
                      <a:endParaRPr lang="en-US" sz="12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database</a:t>
                      </a:r>
                      <a:r>
                        <a:rPr lang="en-US" sz="1200" b="0" i="0" baseline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 system</a:t>
                      </a:r>
                      <a:endParaRPr lang="en-US" sz="12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</a:tr>
              <a:tr h="258124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3</a:t>
                      </a:r>
                      <a:endParaRPr lang="en-US" sz="12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relational database</a:t>
                      </a:r>
                      <a:endParaRPr lang="en-US" sz="12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query processing</a:t>
                      </a:r>
                      <a:endParaRPr lang="en-US" sz="12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</a:tr>
              <a:tr h="258124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4</a:t>
                      </a:r>
                      <a:endParaRPr lang="en-US" sz="12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query optimization</a:t>
                      </a:r>
                      <a:endParaRPr lang="en-US" sz="12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query optimization</a:t>
                      </a:r>
                      <a:endParaRPr lang="en-US" sz="12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</a:tr>
              <a:tr h="258124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5</a:t>
                      </a:r>
                      <a:endParaRPr lang="en-US" sz="12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query processing</a:t>
                      </a:r>
                      <a:endParaRPr lang="en-US" sz="12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relational database</a:t>
                      </a:r>
                      <a:endParaRPr lang="en-US" sz="12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</a:tr>
              <a:tr h="258124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…</a:t>
                      </a:r>
                      <a:endParaRPr lang="en-US" sz="12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…</a:t>
                      </a:r>
                      <a:endParaRPr lang="en-US" sz="12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…</a:t>
                      </a:r>
                      <a:endParaRPr lang="en-US" sz="12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</a:tr>
              <a:tr h="258124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51</a:t>
                      </a:r>
                      <a:endParaRPr lang="en-US" sz="12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err="1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sql</a:t>
                      </a:r>
                      <a:r>
                        <a:rPr lang="en-US" sz="12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 server</a:t>
                      </a:r>
                      <a:endParaRPr lang="en-US" sz="12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database technology</a:t>
                      </a:r>
                      <a:endParaRPr lang="en-US" sz="12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</a:tr>
              <a:tr h="258124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52</a:t>
                      </a:r>
                      <a:endParaRPr lang="en-US" sz="12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solidFill>
                            <a:schemeClr val="bg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relational data</a:t>
                      </a:r>
                      <a:endParaRPr lang="en-US" sz="1200" b="0" i="0" dirty="0">
                        <a:solidFill>
                          <a:schemeClr val="bg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database server</a:t>
                      </a:r>
                      <a:endParaRPr lang="en-US" sz="12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</a:tr>
              <a:tr h="258124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53</a:t>
                      </a:r>
                      <a:endParaRPr lang="en-US" sz="12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data structure</a:t>
                      </a:r>
                      <a:endParaRPr lang="en-US" sz="12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solidFill>
                            <a:schemeClr val="bg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large volume</a:t>
                      </a:r>
                      <a:endParaRPr lang="en-US" sz="1200" b="0" i="0" dirty="0">
                        <a:solidFill>
                          <a:schemeClr val="bg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</a:tr>
              <a:tr h="258124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54</a:t>
                      </a:r>
                      <a:endParaRPr lang="en-US" sz="12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solidFill>
                            <a:schemeClr val="bg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join query</a:t>
                      </a:r>
                      <a:endParaRPr lang="en-US" sz="1200" b="0" i="0" dirty="0">
                        <a:solidFill>
                          <a:schemeClr val="bg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performance study</a:t>
                      </a:r>
                      <a:endParaRPr lang="en-US" sz="12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</a:tr>
              <a:tr h="258124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…</a:t>
                      </a:r>
                      <a:endParaRPr lang="en-US" sz="12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…</a:t>
                      </a:r>
                      <a:endParaRPr lang="en-US" sz="12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</a:tr>
              <a:tr h="258124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201</a:t>
                      </a:r>
                      <a:endParaRPr lang="en-US" sz="12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solidFill>
                            <a:schemeClr val="bg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high dimensional data</a:t>
                      </a:r>
                      <a:endParaRPr lang="en-US" sz="1200" b="0" i="0" dirty="0">
                        <a:solidFill>
                          <a:schemeClr val="bg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solidFill>
                            <a:schemeClr val="bg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efficient implementation</a:t>
                      </a:r>
                      <a:endParaRPr lang="en-US" sz="1200" b="0" i="0" dirty="0">
                        <a:solidFill>
                          <a:schemeClr val="bg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</a:tr>
              <a:tr h="258124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202</a:t>
                      </a:r>
                      <a:endParaRPr lang="en-US" sz="12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location</a:t>
                      </a:r>
                      <a:r>
                        <a:rPr lang="en-US" sz="1200" b="0" i="0" baseline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 based service</a:t>
                      </a:r>
                      <a:endParaRPr lang="en-US" sz="12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sensor network</a:t>
                      </a:r>
                      <a:endParaRPr lang="en-US" sz="12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</a:tr>
              <a:tr h="258124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203</a:t>
                      </a:r>
                      <a:endParaRPr lang="en-US" sz="12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xml schema</a:t>
                      </a:r>
                      <a:endParaRPr lang="en-US" sz="12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solidFill>
                            <a:schemeClr val="bg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large collection</a:t>
                      </a:r>
                      <a:endParaRPr lang="en-US" sz="1200" b="0" i="0" dirty="0">
                        <a:solidFill>
                          <a:schemeClr val="bg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</a:tr>
              <a:tr h="258124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204</a:t>
                      </a:r>
                      <a:endParaRPr lang="en-US" sz="12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solidFill>
                            <a:schemeClr val="bg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two phase locking</a:t>
                      </a:r>
                      <a:endParaRPr lang="en-US" sz="1200" b="0" i="0" dirty="0">
                        <a:solidFill>
                          <a:schemeClr val="bg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solidFill>
                            <a:schemeClr val="bg1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important issue</a:t>
                      </a:r>
                      <a:endParaRPr lang="en-US" sz="1200" b="0" i="0" dirty="0">
                        <a:solidFill>
                          <a:schemeClr val="bg1"/>
                        </a:solidFill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</a:tr>
              <a:tr h="258124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205</a:t>
                      </a:r>
                      <a:endParaRPr lang="en-US" sz="12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deep web</a:t>
                      </a:r>
                      <a:endParaRPr lang="en-US" sz="12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frequent </a:t>
                      </a:r>
                      <a:r>
                        <a:rPr lang="en-US" sz="1200" b="0" i="0" dirty="0" err="1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itemset</a:t>
                      </a:r>
                      <a:endParaRPr lang="en-US" sz="12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</a:tr>
              <a:tr h="258124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…</a:t>
                      </a:r>
                      <a:endParaRPr lang="en-US" sz="12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…</a:t>
                      </a:r>
                      <a:endParaRPr lang="en-US" sz="12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…</a:t>
                      </a:r>
                      <a:endParaRPr lang="en-US" sz="12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895600" y="3429058"/>
            <a:ext cx="2361908" cy="369332"/>
          </a:xfrm>
          <a:prstGeom prst="rect">
            <a:avLst/>
          </a:prstGeom>
          <a:solidFill>
            <a:srgbClr val="D5B65E">
              <a:alpha val="38431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Only in </a:t>
            </a:r>
            <a:r>
              <a:rPr lang="en-US" dirty="0" err="1" smtClean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SegPhrase</a:t>
            </a:r>
            <a:r>
              <a:rPr lang="en-US" dirty="0" smtClean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+ </a:t>
            </a:r>
            <a:endParaRPr lang="en-US" dirty="0">
              <a:solidFill>
                <a:srgbClr val="FF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65577" y="3434557"/>
            <a:ext cx="2133600" cy="369332"/>
          </a:xfrm>
          <a:prstGeom prst="rect">
            <a:avLst/>
          </a:prstGeom>
          <a:solidFill>
            <a:srgbClr val="D5B65E">
              <a:alpha val="38431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r>
              <a:rPr lang="en-US" dirty="0">
                <a:solidFill>
                  <a:srgbClr val="002060"/>
                </a:solidFill>
              </a:rPr>
              <a:t>Only in Chunking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" y="990600"/>
            <a:ext cx="84698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Interesting Phrases Generated from Titles </a:t>
            </a:r>
            <a:r>
              <a:rPr lang="en-US" altLang="zh-CN" sz="2000" b="1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and Abstracts of SIGMOD</a:t>
            </a:r>
            <a:endParaRPr lang="en-US" sz="2000" b="1" i="0" dirty="0">
              <a:solidFill>
                <a:srgbClr val="555555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99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" t="664" r="343"/>
          <a:stretch>
            <a:fillRect/>
          </a:stretch>
        </p:blipFill>
        <p:spPr bwMode="auto">
          <a:xfrm>
            <a:off x="381000" y="3505200"/>
            <a:ext cx="8588375" cy="259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027"/>
          <p:cNvSpPr txBox="1">
            <a:spLocks noChangeArrowheads="1"/>
          </p:cNvSpPr>
          <p:nvPr/>
        </p:nvSpPr>
        <p:spPr>
          <a:xfrm>
            <a:off x="381000" y="1752600"/>
            <a:ext cx="8534400" cy="1295400"/>
          </a:xfrm>
          <a:prstGeom prst="rect">
            <a:avLst/>
          </a:prstGeom>
        </p:spPr>
        <p:txBody>
          <a:bodyPr vert="horz" lIns="92075" tIns="46038" rIns="92075" bIns="46038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 smtClean="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</a:rPr>
              <a:t>In </a:t>
            </a:r>
            <a:r>
              <a:rPr lang="en-US" altLang="zh-CN" sz="2000" dirty="0" smtClean="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</a:rPr>
              <a:t>response to a user’s </a:t>
            </a:r>
            <a:r>
              <a:rPr lang="en-US" altLang="zh-CN" sz="2000" dirty="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</a:rPr>
              <a:t>phrase </a:t>
            </a:r>
            <a:r>
              <a:rPr lang="en-US" altLang="zh-CN" sz="2000" dirty="0" smtClean="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</a:rPr>
              <a:t>query, </a:t>
            </a:r>
            <a:r>
              <a:rPr lang="en-US" altLang="zh-CN" sz="2000" dirty="0" err="1" smtClean="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</a:rPr>
              <a:t>SegPhrase</a:t>
            </a:r>
            <a:r>
              <a:rPr lang="en-US" altLang="zh-CN" sz="2000" dirty="0" smtClean="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</a:rPr>
              <a:t>+ generates high quality, semantically similar phrases</a:t>
            </a:r>
          </a:p>
          <a:p>
            <a:pPr lvl="1"/>
            <a:r>
              <a:rPr lang="en-US" altLang="zh-CN" sz="1800" i="1" dirty="0" smtClean="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</a:rPr>
              <a:t>In DBLP, query on “data mining” and “OLAP”</a:t>
            </a:r>
          </a:p>
          <a:p>
            <a:pPr lvl="1"/>
            <a:r>
              <a:rPr lang="en-US" altLang="zh-CN" sz="1800" i="1" dirty="0" smtClean="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</a:rPr>
              <a:t>In Yelp, query on “</a:t>
            </a:r>
            <a:r>
              <a:rPr lang="en-US" altLang="zh-CN" sz="1800" i="1" dirty="0" err="1" smtClean="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</a:rPr>
              <a:t>blu-ray</a:t>
            </a:r>
            <a:r>
              <a:rPr lang="en-US" altLang="zh-CN" sz="1800" i="1" dirty="0" smtClean="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</a:rPr>
              <a:t>”, “noodle”, and “valet parking”</a:t>
            </a:r>
            <a:endParaRPr lang="en-US" altLang="zh-CN" sz="2000" i="1" dirty="0" smtClean="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lvl="1"/>
            <a:endParaRPr lang="en-US" altLang="zh-CN" dirty="0" smtClean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" y="990600"/>
            <a:ext cx="79276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Similarity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Search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on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Word2vec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Results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from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Segmented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Corpus</a:t>
            </a:r>
            <a:endParaRPr lang="en-US" sz="2000" b="1" i="0" dirty="0">
              <a:solidFill>
                <a:srgbClr val="555555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99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27"/>
          <p:cNvSpPr txBox="1">
            <a:spLocks noChangeArrowheads="1"/>
          </p:cNvSpPr>
          <p:nvPr/>
        </p:nvSpPr>
        <p:spPr>
          <a:xfrm>
            <a:off x="414779" y="1905000"/>
            <a:ext cx="8610600" cy="4343400"/>
          </a:xfrm>
          <a:prstGeom prst="rect">
            <a:avLst/>
          </a:prstGeom>
        </p:spPr>
        <p:txBody>
          <a:bodyPr vert="horz" lIns="92075" tIns="46038" rIns="92075" bIns="46038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Helvetica Light" charset="0"/>
                <a:ea typeface="Helvetica Light" charset="0"/>
                <a:cs typeface="Helvetica Light" charset="0"/>
              </a:rPr>
              <a:t>Distant </a:t>
            </a:r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Training:  No need of human labeling</a:t>
            </a:r>
            <a:endParaRPr lang="en-US" sz="20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 lvl="1">
              <a:spcAft>
                <a:spcPts val="600"/>
              </a:spcAft>
            </a:pPr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Training using general knowledge bases</a:t>
            </a:r>
          </a:p>
          <a:p>
            <a:pPr lvl="2">
              <a:spcAft>
                <a:spcPts val="600"/>
              </a:spcAft>
            </a:pPr>
            <a:r>
              <a:rPr 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E.g., Freebase, Wikipedia</a:t>
            </a:r>
            <a:endParaRPr lang="en-US" sz="18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>
              <a:spcAft>
                <a:spcPts val="600"/>
              </a:spcAft>
            </a:pPr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Multi-languages</a:t>
            </a:r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:  Beyond English corpus</a:t>
            </a:r>
            <a:endParaRPr lang="en-US" sz="20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 marL="548640" lvl="1">
              <a:spcAft>
                <a:spcPts val="600"/>
              </a:spcAft>
            </a:pPr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Extensible to mining quality phrases in multiple languages</a:t>
            </a:r>
          </a:p>
          <a:p>
            <a:pPr marL="548640" lvl="1">
              <a:spcAft>
                <a:spcPts val="600"/>
              </a:spcAft>
            </a:pPr>
            <a:r>
              <a:rPr lang="en-US" sz="2000" dirty="0" err="1" smtClean="0">
                <a:latin typeface="Helvetica Light" charset="0"/>
                <a:ea typeface="Helvetica Light" charset="0"/>
                <a:cs typeface="Helvetica Light" charset="0"/>
              </a:rPr>
              <a:t>SegPhrase</a:t>
            </a:r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+ works on Chinese </a:t>
            </a:r>
            <a:r>
              <a:rPr lang="en-US" sz="2000" dirty="0">
                <a:latin typeface="Helvetica Light" charset="0"/>
                <a:ea typeface="Helvetica Light" charset="0"/>
                <a:cs typeface="Helvetica Light" charset="0"/>
              </a:rPr>
              <a:t>and </a:t>
            </a:r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Arabic</a:t>
            </a:r>
            <a:endParaRPr lang="zh-CN" altLang="en-US" sz="20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marL="316865">
              <a:spcAft>
                <a:spcPts val="600"/>
              </a:spcAft>
            </a:pP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Integrating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NLP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POS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tagging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within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segmentation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module</a:t>
            </a:r>
            <a:endParaRPr lang="en-US" sz="20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" y="990600"/>
            <a:ext cx="22236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Recent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Progress</a:t>
            </a:r>
            <a:endParaRPr lang="en-US" sz="2000" b="1" i="0" dirty="0">
              <a:solidFill>
                <a:srgbClr val="555555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92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Rectangle 1027"/>
          <p:cNvSpPr txBox="1">
            <a:spLocks noChangeArrowheads="1"/>
          </p:cNvSpPr>
          <p:nvPr/>
        </p:nvSpPr>
        <p:spPr>
          <a:xfrm>
            <a:off x="381000" y="1905001"/>
            <a:ext cx="8610600" cy="4343400"/>
          </a:xfrm>
          <a:prstGeom prst="rect">
            <a:avLst/>
          </a:prstGeom>
        </p:spPr>
        <p:txBody>
          <a:bodyPr vert="horz" lIns="92075" tIns="46038" rIns="92075" bIns="46038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045063"/>
              </p:ext>
            </p:extLst>
          </p:nvPr>
        </p:nvGraphicFramePr>
        <p:xfrm>
          <a:off x="609600" y="1503396"/>
          <a:ext cx="7924800" cy="487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660"/>
                <a:gridCol w="2909092"/>
                <a:gridCol w="3926048"/>
              </a:tblGrid>
              <a:tr h="292894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Rank</a:t>
                      </a:r>
                      <a:endParaRPr lang="en-US" sz="14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Phrase</a:t>
                      </a:r>
                      <a:endParaRPr lang="en-US" sz="14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In English</a:t>
                      </a:r>
                      <a:endParaRPr lang="en-US" sz="14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</a:tr>
              <a:tr h="292894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…</a:t>
                      </a:r>
                      <a:endParaRPr lang="en-US" sz="14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…</a:t>
                      </a:r>
                      <a:endParaRPr lang="en-US" sz="14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…</a:t>
                      </a:r>
                      <a:endParaRPr lang="en-US" sz="14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</a:tr>
              <a:tr h="292894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62</a:t>
                      </a:r>
                      <a:endParaRPr lang="en-US" sz="14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首席</a:t>
                      </a:r>
                      <a:r>
                        <a:rPr lang="en-US" altLang="zh-CN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_</a:t>
                      </a:r>
                      <a:r>
                        <a:rPr lang="zh-CN" altLang="en-US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执行官</a:t>
                      </a:r>
                      <a:endParaRPr lang="en-US" sz="14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CEO</a:t>
                      </a:r>
                      <a:endParaRPr lang="en-US" sz="14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</a:tr>
              <a:tr h="292894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63</a:t>
                      </a:r>
                      <a:endParaRPr lang="en-US" sz="14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中间</a:t>
                      </a:r>
                      <a:r>
                        <a:rPr lang="en-US" altLang="zh-CN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_</a:t>
                      </a:r>
                      <a:r>
                        <a:rPr lang="zh-CN" altLang="en-US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偏右</a:t>
                      </a:r>
                      <a:endParaRPr lang="en-US" sz="14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Middle-right</a:t>
                      </a:r>
                      <a:endParaRPr lang="en-US" sz="14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</a:tr>
              <a:tr h="292894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…</a:t>
                      </a:r>
                      <a:endParaRPr lang="en-US" sz="14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…</a:t>
                      </a:r>
                      <a:endParaRPr lang="en-US" sz="14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…</a:t>
                      </a:r>
                      <a:endParaRPr lang="en-US" sz="14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</a:tr>
              <a:tr h="292894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84</a:t>
                      </a:r>
                      <a:endParaRPr lang="en-US" sz="14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百度</a:t>
                      </a:r>
                      <a:r>
                        <a:rPr lang="en-US" altLang="zh-CN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_</a:t>
                      </a:r>
                      <a:r>
                        <a:rPr lang="zh-CN" altLang="en-US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百科</a:t>
                      </a:r>
                      <a:endParaRPr lang="en-US" sz="14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Baidu </a:t>
                      </a:r>
                      <a:r>
                        <a:rPr lang="en-US" sz="1400" b="0" i="0" dirty="0" err="1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Pedia</a:t>
                      </a:r>
                      <a:endParaRPr lang="en-US" sz="14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</a:tr>
              <a:tr h="292894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85</a:t>
                      </a:r>
                      <a:endParaRPr lang="en-US" sz="14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热带</a:t>
                      </a:r>
                      <a:r>
                        <a:rPr lang="en-US" altLang="zh-CN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_</a:t>
                      </a:r>
                      <a:r>
                        <a:rPr lang="zh-CN" altLang="en-US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气旋</a:t>
                      </a:r>
                      <a:endParaRPr lang="en-US" sz="14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Tropical cyclone</a:t>
                      </a:r>
                    </a:p>
                  </a:txBody>
                  <a:tcPr/>
                </a:tc>
              </a:tr>
              <a:tr h="292894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86</a:t>
                      </a:r>
                      <a:endParaRPr lang="en-US" sz="14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中国科学院</a:t>
                      </a:r>
                      <a:r>
                        <a:rPr lang="en-US" altLang="zh-CN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_</a:t>
                      </a:r>
                      <a:r>
                        <a:rPr lang="zh-CN" altLang="en-US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院士</a:t>
                      </a:r>
                      <a:endParaRPr lang="en-US" sz="14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Fellow of Chinese Academy of Sciences</a:t>
                      </a:r>
                    </a:p>
                  </a:txBody>
                  <a:tcPr/>
                </a:tc>
              </a:tr>
              <a:tr h="292894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…</a:t>
                      </a:r>
                      <a:endParaRPr lang="en-US" sz="14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…</a:t>
                      </a:r>
                      <a:endParaRPr lang="en-US" sz="14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…</a:t>
                      </a:r>
                      <a:endParaRPr lang="en-US" sz="14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</a:tr>
              <a:tr h="292894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1001</a:t>
                      </a:r>
                      <a:endParaRPr lang="en-US" sz="14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十大</a:t>
                      </a:r>
                      <a:r>
                        <a:rPr lang="en-US" altLang="zh-CN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_</a:t>
                      </a:r>
                      <a:r>
                        <a:rPr lang="zh-CN" altLang="en-US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中文</a:t>
                      </a:r>
                      <a:r>
                        <a:rPr lang="en-US" altLang="zh-CN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_</a:t>
                      </a:r>
                      <a:r>
                        <a:rPr lang="zh-CN" altLang="en-US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金曲</a:t>
                      </a:r>
                      <a:endParaRPr lang="en-US" sz="14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Top-10 Chinese Songs</a:t>
                      </a:r>
                      <a:endParaRPr lang="en-US" sz="14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</a:tr>
              <a:tr h="292894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1002</a:t>
                      </a:r>
                      <a:endParaRPr lang="en-US" sz="14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全球</a:t>
                      </a:r>
                      <a:r>
                        <a:rPr lang="en-US" altLang="zh-CN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_</a:t>
                      </a:r>
                      <a:r>
                        <a:rPr lang="zh-CN" altLang="en-US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资讯网</a:t>
                      </a:r>
                      <a:endParaRPr lang="en-US" sz="14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Global News Website</a:t>
                      </a:r>
                      <a:endParaRPr lang="en-US" sz="14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</a:tr>
              <a:tr h="292894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1003</a:t>
                      </a:r>
                      <a:endParaRPr lang="en-US" sz="14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天一阁</a:t>
                      </a:r>
                      <a:r>
                        <a:rPr lang="en-US" altLang="zh-CN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_</a:t>
                      </a:r>
                      <a:r>
                        <a:rPr lang="zh-CN" altLang="en-US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藏</a:t>
                      </a:r>
                      <a:r>
                        <a:rPr lang="en-US" altLang="zh-CN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_</a:t>
                      </a:r>
                      <a:r>
                        <a:rPr lang="zh-CN" altLang="en-US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明代</a:t>
                      </a:r>
                      <a:r>
                        <a:rPr lang="en-US" altLang="zh-CN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_</a:t>
                      </a:r>
                      <a:r>
                        <a:rPr lang="zh-CN" altLang="en-US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科举</a:t>
                      </a:r>
                      <a:r>
                        <a:rPr lang="en-US" altLang="zh-CN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_</a:t>
                      </a:r>
                      <a:r>
                        <a:rPr lang="zh-CN" altLang="en-US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录</a:t>
                      </a:r>
                      <a:r>
                        <a:rPr lang="en-US" altLang="zh-CN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_</a:t>
                      </a:r>
                      <a:r>
                        <a:rPr lang="zh-CN" altLang="en-US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选刊</a:t>
                      </a:r>
                      <a:endParaRPr lang="en-US" sz="14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A Chinese</a:t>
                      </a:r>
                      <a:r>
                        <a:rPr lang="en-US" sz="1400" b="0" i="0" baseline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 book name</a:t>
                      </a:r>
                      <a:endParaRPr lang="en-US" sz="14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</a:tr>
              <a:tr h="292894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…</a:t>
                      </a:r>
                      <a:endParaRPr lang="en-US" sz="14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…</a:t>
                      </a:r>
                      <a:endParaRPr lang="en-US" sz="14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…</a:t>
                      </a:r>
                      <a:endParaRPr lang="en-US" sz="14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</a:tr>
              <a:tr h="292894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9934</a:t>
                      </a:r>
                      <a:endParaRPr lang="en-US" sz="14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国家</a:t>
                      </a:r>
                      <a:r>
                        <a:rPr lang="en-US" altLang="zh-CN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_</a:t>
                      </a:r>
                      <a:r>
                        <a:rPr lang="zh-CN" altLang="en-US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戏剧</a:t>
                      </a:r>
                      <a:r>
                        <a:rPr lang="en-US" altLang="zh-CN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_</a:t>
                      </a:r>
                      <a:r>
                        <a:rPr lang="zh-CN" altLang="en-US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院</a:t>
                      </a:r>
                      <a:endParaRPr lang="en-US" sz="14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National Theater</a:t>
                      </a:r>
                      <a:endParaRPr lang="en-US" sz="14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</a:tr>
              <a:tr h="292894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9935</a:t>
                      </a:r>
                      <a:endParaRPr lang="en-US" sz="14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谢谢</a:t>
                      </a:r>
                      <a:r>
                        <a:rPr lang="en-US" altLang="zh-CN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_</a:t>
                      </a:r>
                      <a:r>
                        <a:rPr lang="zh-CN" altLang="en-US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你</a:t>
                      </a:r>
                      <a:endParaRPr lang="en-US" sz="14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Thank you</a:t>
                      </a:r>
                      <a:endParaRPr lang="en-US" sz="14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</a:tr>
              <a:tr h="292894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…</a:t>
                      </a:r>
                      <a:endParaRPr lang="en-US" sz="14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…</a:t>
                      </a:r>
                      <a:endParaRPr lang="en-US" sz="14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latin typeface="Helvetica Light" charset="0"/>
                          <a:ea typeface="Helvetica Light" charset="0"/>
                          <a:cs typeface="Helvetica Light" charset="0"/>
                        </a:rPr>
                        <a:t>…</a:t>
                      </a:r>
                      <a:endParaRPr lang="en-US" sz="1400" b="0" i="0" dirty="0">
                        <a:latin typeface="Helvetica Light" charset="0"/>
                        <a:ea typeface="Helvetica Light" charset="0"/>
                        <a:cs typeface="Helvetica Light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81000" y="990600"/>
            <a:ext cx="55719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Chinese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err="1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SegPhrase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+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from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Wiki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training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data</a:t>
            </a:r>
            <a:endParaRPr lang="en-US" sz="2000" b="1" i="0" dirty="0">
              <a:solidFill>
                <a:srgbClr val="555555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7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Outline</a:t>
            </a:r>
            <a:endParaRPr lang="en-US" dirty="0"/>
          </a:p>
        </p:txBody>
      </p:sp>
      <p:sp>
        <p:nvSpPr>
          <p:cNvPr id="4" name="Rectangle 1027"/>
          <p:cNvSpPr txBox="1">
            <a:spLocks noChangeArrowheads="1"/>
          </p:cNvSpPr>
          <p:nvPr/>
        </p:nvSpPr>
        <p:spPr>
          <a:xfrm>
            <a:off x="381000" y="1680019"/>
            <a:ext cx="8534400" cy="5012754"/>
          </a:xfrm>
          <a:prstGeom prst="rect">
            <a:avLst/>
          </a:prstGeom>
        </p:spPr>
        <p:txBody>
          <a:bodyPr vert="horz" lIns="92075" tIns="46038" rIns="92075" bIns="46038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7688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2800" dirty="0" smtClean="0">
                <a:latin typeface="Helvetica Light" charset="0"/>
                <a:ea typeface="Helvetica Light" charset="0"/>
                <a:cs typeface="Helvetica Light" charset="0"/>
              </a:rPr>
              <a:t>Big</a:t>
            </a:r>
            <a:r>
              <a:rPr lang="zh-CN" alt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800" dirty="0" smtClean="0">
                <a:latin typeface="Helvetica Light" charset="0"/>
                <a:ea typeface="Helvetica Light" charset="0"/>
                <a:cs typeface="Helvetica Light" charset="0"/>
              </a:rPr>
              <a:t>Textual</a:t>
            </a:r>
            <a:r>
              <a:rPr lang="zh-CN" alt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800" dirty="0" smtClean="0">
                <a:latin typeface="Helvetica Light" charset="0"/>
                <a:ea typeface="Helvetica Light" charset="0"/>
                <a:cs typeface="Helvetica Light" charset="0"/>
              </a:rPr>
              <a:t>Data</a:t>
            </a:r>
            <a:r>
              <a:rPr lang="zh-CN" alt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</a:p>
          <a:p>
            <a:pPr marL="547688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2800" dirty="0" smtClean="0">
                <a:latin typeface="Helvetica Light" charset="0"/>
                <a:ea typeface="Helvetica Light" charset="0"/>
                <a:cs typeface="Helvetica Light" charset="0"/>
              </a:rPr>
              <a:t>Phrase</a:t>
            </a:r>
            <a:r>
              <a:rPr lang="zh-CN" alt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800" dirty="0" smtClean="0">
                <a:latin typeface="Helvetica Light" charset="0"/>
                <a:ea typeface="Helvetica Light" charset="0"/>
                <a:cs typeface="Helvetica Light" charset="0"/>
              </a:rPr>
              <a:t>Mining</a:t>
            </a:r>
            <a:endParaRPr lang="zh-CN" altLang="en-US" sz="28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 marL="547688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2800" b="1" dirty="0" smtClean="0">
                <a:latin typeface="Helvetica" charset="0"/>
                <a:ea typeface="Helvetica" charset="0"/>
                <a:cs typeface="Helvetica" charset="0"/>
              </a:rPr>
              <a:t>Document</a:t>
            </a:r>
            <a:r>
              <a:rPr lang="zh-CN" altLang="en-US" sz="28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800" b="1" dirty="0" err="1" smtClean="0">
                <a:latin typeface="Helvetica" charset="0"/>
                <a:ea typeface="Helvetica" charset="0"/>
                <a:cs typeface="Helvetica" charset="0"/>
              </a:rPr>
              <a:t>Keyphrase</a:t>
            </a:r>
            <a:r>
              <a:rPr lang="zh-CN" altLang="en-US" sz="28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800" b="1" dirty="0" smtClean="0">
                <a:latin typeface="Helvetica" charset="0"/>
                <a:ea typeface="Helvetica" charset="0"/>
                <a:cs typeface="Helvetica" charset="0"/>
              </a:rPr>
              <a:t>Extraction</a:t>
            </a:r>
          </a:p>
          <a:p>
            <a:pPr marL="547688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2800" dirty="0" smtClean="0">
                <a:latin typeface="Helvetica Light" charset="0"/>
                <a:ea typeface="Helvetica Light" charset="0"/>
                <a:cs typeface="Helvetica Light" charset="0"/>
              </a:rPr>
              <a:t>Text-Rich</a:t>
            </a:r>
            <a:r>
              <a:rPr lang="zh-CN" alt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800" dirty="0" smtClean="0">
                <a:latin typeface="Helvetica Light" charset="0"/>
                <a:ea typeface="Helvetica Light" charset="0"/>
                <a:cs typeface="Helvetica Light" charset="0"/>
              </a:rPr>
              <a:t>Information</a:t>
            </a:r>
            <a:r>
              <a:rPr lang="zh-CN" alt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800" dirty="0" smtClean="0">
                <a:latin typeface="Helvetica Light" charset="0"/>
                <a:ea typeface="Helvetica Light" charset="0"/>
                <a:cs typeface="Helvetica Light" charset="0"/>
              </a:rPr>
              <a:t>Network</a:t>
            </a:r>
            <a:r>
              <a:rPr lang="zh-CN" alt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800" dirty="0" smtClean="0">
                <a:latin typeface="Helvetica Light" charset="0"/>
                <a:ea typeface="Helvetica Light" charset="0"/>
                <a:cs typeface="Helvetica Light" charset="0"/>
              </a:rPr>
              <a:t>Embedding</a:t>
            </a:r>
            <a:endParaRPr lang="zh-CN" altLang="en-US" sz="28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marL="547688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2800" dirty="0" smtClean="0">
                <a:latin typeface="Helvetica Light" charset="0"/>
                <a:ea typeface="Helvetica Light" charset="0"/>
                <a:cs typeface="Helvetica Light" charset="0"/>
              </a:rPr>
              <a:t>Summary</a:t>
            </a:r>
            <a:endParaRPr lang="zh-CN" altLang="en-US" sz="28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8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7F447-AE5F-D04B-8E2C-5F9749433837}" type="slidenum">
              <a:rPr lang="en-US" smtClean="0"/>
              <a:t>36</a:t>
            </a:fld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381000" y="1600200"/>
            <a:ext cx="8538781" cy="4131686"/>
            <a:chOff x="503992" y="1563076"/>
            <a:chExt cx="8538781" cy="4131686"/>
          </a:xfrm>
        </p:grpSpPr>
        <p:grpSp>
          <p:nvGrpSpPr>
            <p:cNvPr id="5" name="Group 4"/>
            <p:cNvGrpSpPr/>
            <p:nvPr/>
          </p:nvGrpSpPr>
          <p:grpSpPr>
            <a:xfrm>
              <a:off x="503992" y="2676540"/>
              <a:ext cx="2483748" cy="1779684"/>
              <a:chOff x="503992" y="2676540"/>
              <a:chExt cx="2483748" cy="1779684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2822640" y="4291124"/>
                <a:ext cx="165100" cy="165100"/>
              </a:xfrm>
              <a:prstGeom prst="ellipse">
                <a:avLst/>
              </a:prstGeom>
              <a:solidFill>
                <a:schemeClr val="accent1">
                  <a:alpha val="38000"/>
                </a:schemeClr>
              </a:solidFill>
              <a:ln>
                <a:solidFill>
                  <a:schemeClr val="accent1">
                    <a:alpha val="38000"/>
                  </a:schemeClr>
                </a:solidFill>
              </a:ln>
              <a:effectLst>
                <a:outerShdw blurRad="50800" dist="50800" dir="5400000" algn="ctr" rotWithShape="0">
                  <a:srgbClr val="000000">
                    <a:alpha val="12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1365832" y="3497374"/>
                <a:ext cx="165100" cy="165100"/>
              </a:xfrm>
              <a:prstGeom prst="ellipse">
                <a:avLst/>
              </a:prstGeom>
              <a:solidFill>
                <a:srgbClr val="008080">
                  <a:alpha val="48000"/>
                </a:srgbClr>
              </a:solidFill>
              <a:ln>
                <a:solidFill>
                  <a:srgbClr val="008080">
                    <a:alpha val="50000"/>
                  </a:srgbClr>
                </a:solidFill>
              </a:ln>
              <a:effectLst>
                <a:outerShdw blurRad="38100" dist="25400" dir="2700000" algn="br" rotWithShape="0">
                  <a:srgbClr val="000000">
                    <a:alpha val="21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1343607" y="4126024"/>
                <a:ext cx="165100" cy="165100"/>
              </a:xfrm>
              <a:prstGeom prst="ellipse">
                <a:avLst/>
              </a:prstGeom>
              <a:solidFill>
                <a:srgbClr val="008080">
                  <a:alpha val="48000"/>
                </a:srgbClr>
              </a:solidFill>
              <a:ln>
                <a:solidFill>
                  <a:srgbClr val="008080">
                    <a:alpha val="50000"/>
                  </a:srgbClr>
                </a:solidFill>
              </a:ln>
              <a:effectLst>
                <a:outerShdw blurRad="38100" dist="25400" dir="2700000" algn="br" rotWithShape="0">
                  <a:srgbClr val="000000">
                    <a:alpha val="21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2755886" y="2685712"/>
                <a:ext cx="165100" cy="165100"/>
              </a:xfrm>
              <a:prstGeom prst="ellipse">
                <a:avLst/>
              </a:prstGeom>
              <a:solidFill>
                <a:schemeClr val="accent1">
                  <a:alpha val="38000"/>
                </a:schemeClr>
              </a:solidFill>
              <a:ln>
                <a:solidFill>
                  <a:schemeClr val="accent1">
                    <a:alpha val="38000"/>
                  </a:schemeClr>
                </a:solidFill>
              </a:ln>
              <a:effectLst>
                <a:outerShdw blurRad="50800" dist="50800" dir="5400000" algn="ctr" rotWithShape="0">
                  <a:srgbClr val="000000">
                    <a:alpha val="12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10" name="Straight Connector 9"/>
              <p:cNvCxnSpPr/>
              <p:nvPr/>
            </p:nvCxnSpPr>
            <p:spPr>
              <a:xfrm>
                <a:off x="1464256" y="2840148"/>
                <a:ext cx="301625" cy="350838"/>
              </a:xfrm>
              <a:prstGeom prst="line">
                <a:avLst/>
              </a:prstGeom>
              <a:ln w="38100" cmpd="sng">
                <a:solidFill>
                  <a:schemeClr val="accent3">
                    <a:alpha val="39000"/>
                  </a:schemeClr>
                </a:solidFill>
              </a:ln>
              <a:effectLst>
                <a:outerShdw blurRad="50800" dist="50800" dir="5400000" algn="ctr" rotWithShape="0">
                  <a:srgbClr val="000000">
                    <a:alpha val="12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V="1">
                <a:off x="1484529" y="3071923"/>
                <a:ext cx="551227" cy="1078279"/>
              </a:xfrm>
              <a:prstGeom prst="line">
                <a:avLst/>
              </a:prstGeom>
              <a:ln w="38100" cmpd="sng">
                <a:solidFill>
                  <a:srgbClr val="008080">
                    <a:alpha val="50000"/>
                  </a:srgb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1506754" y="3056048"/>
                <a:ext cx="481377" cy="465504"/>
              </a:xfrm>
              <a:prstGeom prst="line">
                <a:avLst/>
              </a:prstGeom>
              <a:ln w="38100" cmpd="sng">
                <a:solidFill>
                  <a:srgbClr val="008080">
                    <a:alpha val="50000"/>
                  </a:srgb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/>
              <p:cNvSpPr/>
              <p:nvPr/>
            </p:nvSpPr>
            <p:spPr>
              <a:xfrm>
                <a:off x="1320324" y="2676540"/>
                <a:ext cx="165100" cy="165100"/>
              </a:xfrm>
              <a:prstGeom prst="ellipse">
                <a:avLst/>
              </a:prstGeom>
              <a:solidFill>
                <a:schemeClr val="accent3">
                  <a:alpha val="39000"/>
                </a:schemeClr>
              </a:solidFill>
              <a:ln>
                <a:solidFill>
                  <a:schemeClr val="accent3">
                    <a:alpha val="39000"/>
                  </a:schemeClr>
                </a:solidFill>
              </a:ln>
              <a:effectLst>
                <a:outerShdw blurRad="50800" dist="50800" dir="5400000" algn="ctr" rotWithShape="0">
                  <a:srgbClr val="000000">
                    <a:alpha val="12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503992" y="3272126"/>
                <a:ext cx="165100" cy="165100"/>
              </a:xfrm>
              <a:prstGeom prst="ellipse">
                <a:avLst/>
              </a:prstGeom>
              <a:solidFill>
                <a:schemeClr val="accent1">
                  <a:alpha val="38000"/>
                </a:schemeClr>
              </a:solidFill>
              <a:ln>
                <a:solidFill>
                  <a:schemeClr val="accent1">
                    <a:alpha val="38000"/>
                  </a:schemeClr>
                </a:solidFill>
              </a:ln>
              <a:effectLst>
                <a:outerShdw blurRad="50800" dist="50800" dir="5400000" algn="ctr" rotWithShape="0">
                  <a:srgbClr val="000000">
                    <a:alpha val="12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687880" y="3899028"/>
                <a:ext cx="165100" cy="165100"/>
              </a:xfrm>
              <a:prstGeom prst="ellipse">
                <a:avLst/>
              </a:prstGeom>
              <a:solidFill>
                <a:srgbClr val="008080">
                  <a:alpha val="48000"/>
                </a:srgbClr>
              </a:solidFill>
              <a:ln>
                <a:solidFill>
                  <a:srgbClr val="008080">
                    <a:alpha val="50000"/>
                  </a:srgbClr>
                </a:solidFill>
              </a:ln>
              <a:effectLst>
                <a:outerShdw blurRad="38100" dist="25400" dir="2700000" algn="br" rotWithShape="0">
                  <a:srgbClr val="000000">
                    <a:alpha val="21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 flipV="1">
                <a:off x="852980" y="3666734"/>
                <a:ext cx="1235786" cy="314844"/>
              </a:xfrm>
              <a:prstGeom prst="line">
                <a:avLst/>
              </a:prstGeom>
              <a:ln w="38100" cmpd="sng">
                <a:solidFill>
                  <a:srgbClr val="008080">
                    <a:alpha val="50000"/>
                  </a:srgb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1485424" y="2759090"/>
                <a:ext cx="1118884" cy="554134"/>
              </a:xfrm>
              <a:prstGeom prst="line">
                <a:avLst/>
              </a:prstGeom>
              <a:ln w="38100" cmpd="sng">
                <a:solidFill>
                  <a:schemeClr val="accent3">
                    <a:alpha val="39000"/>
                  </a:schemeClr>
                </a:solidFill>
              </a:ln>
              <a:effectLst>
                <a:outerShdw blurRad="50800" dist="50800" dir="5400000" algn="ctr" rotWithShape="0">
                  <a:srgbClr val="000000">
                    <a:alpha val="12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>
                <a:stCxn id="38" idx="0"/>
              </p:cNvCxnSpPr>
              <p:nvPr/>
            </p:nvCxnSpPr>
            <p:spPr>
              <a:xfrm flipH="1" flipV="1">
                <a:off x="2750682" y="3659440"/>
                <a:ext cx="154508" cy="631684"/>
              </a:xfrm>
              <a:prstGeom prst="line">
                <a:avLst/>
              </a:prstGeom>
              <a:ln w="38100" cmpd="sng">
                <a:solidFill>
                  <a:schemeClr val="accent1">
                    <a:alpha val="38000"/>
                  </a:schemeClr>
                </a:solidFill>
              </a:ln>
              <a:effectLst>
                <a:outerShdw blurRad="50800" dist="50800" dir="5400000" algn="ctr" rotWithShape="0">
                  <a:srgbClr val="000000">
                    <a:alpha val="12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>
                <a:off x="669092" y="3190986"/>
                <a:ext cx="1096789" cy="163690"/>
              </a:xfrm>
              <a:prstGeom prst="line">
                <a:avLst/>
              </a:prstGeom>
              <a:ln w="38100" cmpd="sng">
                <a:solidFill>
                  <a:schemeClr val="accent1">
                    <a:alpha val="38000"/>
                  </a:schemeClr>
                </a:solidFill>
              </a:ln>
              <a:effectLst>
                <a:outerShdw blurRad="50800" dist="50800" dir="5400000" algn="ctr" rotWithShape="0">
                  <a:srgbClr val="000000">
                    <a:alpha val="12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flipH="1">
                <a:off x="2100843" y="2778328"/>
                <a:ext cx="666923" cy="244601"/>
              </a:xfrm>
              <a:prstGeom prst="line">
                <a:avLst/>
              </a:prstGeom>
              <a:ln w="38100" cmpd="sng">
                <a:solidFill>
                  <a:schemeClr val="accent1">
                    <a:alpha val="38000"/>
                  </a:schemeClr>
                </a:solidFill>
              </a:ln>
              <a:effectLst>
                <a:outerShdw blurRad="50800" dist="50800" dir="5400000" algn="ctr" rotWithShape="0">
                  <a:srgbClr val="000000">
                    <a:alpha val="12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ectangle 20"/>
            <p:cNvSpPr/>
            <p:nvPr/>
          </p:nvSpPr>
          <p:spPr>
            <a:xfrm>
              <a:off x="1765881" y="3008423"/>
              <a:ext cx="365125" cy="36512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918281" y="3160823"/>
              <a:ext cx="365125" cy="36512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070680" y="3313224"/>
              <a:ext cx="1360003" cy="3462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documents</a:t>
              </a:r>
              <a:endParaRPr lang="en-US" dirty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803494" y="1563076"/>
              <a:ext cx="3983783" cy="61555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Helvetica" charset="0"/>
                  <a:ea typeface="Helvetica" charset="0"/>
                  <a:cs typeface="Helvetica" charset="0"/>
                </a:rPr>
                <a:t>Words:</a:t>
              </a:r>
              <a:endParaRPr lang="zh-CN" altLang="en-US" dirty="0" smtClean="0">
                <a:latin typeface="Helvetica" charset="0"/>
                <a:ea typeface="Helvetica" charset="0"/>
                <a:cs typeface="Helvetica" charset="0"/>
              </a:endParaRPr>
            </a:p>
            <a:p>
              <a:r>
                <a:rPr lang="en-US" altLang="zh-CN" sz="1600" dirty="0" smtClean="0">
                  <a:latin typeface="Helvetica Light" charset="0"/>
                  <a:ea typeface="Helvetica Light" charset="0"/>
                  <a:cs typeface="Helvetica Light" charset="0"/>
                </a:rPr>
                <a:t>dbscan,</a:t>
              </a:r>
              <a:r>
                <a:rPr lang="zh-CN" altLang="en-US" sz="1600" dirty="0" smtClean="0">
                  <a:latin typeface="Helvetica Light" charset="0"/>
                  <a:ea typeface="Helvetica Light" charset="0"/>
                  <a:cs typeface="Helvetica Light" charset="0"/>
                </a:rPr>
                <a:t> </a:t>
              </a:r>
              <a:r>
                <a:rPr lang="en-US" altLang="zh-CN" sz="1600" dirty="0" smtClean="0">
                  <a:latin typeface="Helvetica Light" charset="0"/>
                  <a:ea typeface="Helvetica Light" charset="0"/>
                  <a:cs typeface="Helvetica Light" charset="0"/>
                </a:rPr>
                <a:t>methods,</a:t>
              </a:r>
              <a:r>
                <a:rPr lang="zh-CN" altLang="en-US" sz="1600" dirty="0" smtClean="0">
                  <a:latin typeface="Helvetica Light" charset="0"/>
                  <a:ea typeface="Helvetica Light" charset="0"/>
                  <a:cs typeface="Helvetica Light" charset="0"/>
                </a:rPr>
                <a:t> </a:t>
              </a:r>
              <a:r>
                <a:rPr lang="en-US" altLang="zh-CN" sz="1600" dirty="0" smtClean="0">
                  <a:latin typeface="Helvetica Light" charset="0"/>
                  <a:ea typeface="Helvetica Light" charset="0"/>
                  <a:cs typeface="Helvetica Light" charset="0"/>
                </a:rPr>
                <a:t>clustering,</a:t>
              </a:r>
              <a:r>
                <a:rPr lang="zh-CN" altLang="en-US" sz="1600" dirty="0" smtClean="0">
                  <a:latin typeface="Helvetica Light" charset="0"/>
                  <a:ea typeface="Helvetica Light" charset="0"/>
                  <a:cs typeface="Helvetica Light" charset="0"/>
                </a:rPr>
                <a:t> </a:t>
              </a:r>
              <a:r>
                <a:rPr lang="en-US" altLang="zh-CN" sz="1600" dirty="0" smtClean="0">
                  <a:latin typeface="Helvetica Light" charset="0"/>
                  <a:ea typeface="Helvetica Light" charset="0"/>
                  <a:cs typeface="Helvetica Light" charset="0"/>
                </a:rPr>
                <a:t>process,</a:t>
              </a:r>
              <a:r>
                <a:rPr lang="zh-CN" altLang="en-US" sz="1600" dirty="0" smtClean="0">
                  <a:latin typeface="Helvetica Light" charset="0"/>
                  <a:ea typeface="Helvetica Light" charset="0"/>
                  <a:cs typeface="Helvetica Light" charset="0"/>
                </a:rPr>
                <a:t> </a:t>
              </a:r>
              <a:r>
                <a:rPr lang="is-IS" altLang="zh-CN" sz="1600" dirty="0" smtClean="0">
                  <a:latin typeface="Helvetica Light" charset="0"/>
                  <a:ea typeface="Helvetica Light" charset="0"/>
                  <a:cs typeface="Helvetica Light" charset="0"/>
                </a:rPr>
                <a:t>…</a:t>
              </a:r>
              <a:endParaRPr lang="en-US" sz="1600" dirty="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796906" y="2231710"/>
              <a:ext cx="4128053" cy="1107996"/>
            </a:xfrm>
            <a:prstGeom prst="rect">
              <a:avLst/>
            </a:prstGeom>
            <a:solidFill>
              <a:srgbClr val="F0AAA3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Helvetica" charset="0"/>
                  <a:ea typeface="Helvetica" charset="0"/>
                  <a:cs typeface="Helvetica" charset="0"/>
                </a:rPr>
                <a:t>Topics:</a:t>
              </a:r>
              <a:endParaRPr lang="zh-CN" altLang="en-US" dirty="0" smtClean="0">
                <a:latin typeface="Helvetica" charset="0"/>
                <a:ea typeface="Helvetica" charset="0"/>
                <a:cs typeface="Helvetica" charset="0"/>
              </a:endParaRPr>
            </a:p>
            <a:p>
              <a:r>
                <a:rPr lang="en-US" altLang="zh-CN" sz="1600" dirty="0" smtClean="0">
                  <a:latin typeface="Helvetica Light" charset="0"/>
                  <a:ea typeface="Helvetica Light" charset="0"/>
                  <a:cs typeface="Helvetica Light" charset="0"/>
                </a:rPr>
                <a:t>[k-means,</a:t>
              </a:r>
              <a:r>
                <a:rPr lang="zh-CN" altLang="en-US" sz="1600" dirty="0" smtClean="0">
                  <a:latin typeface="Helvetica Light" charset="0"/>
                  <a:ea typeface="Helvetica Light" charset="0"/>
                  <a:cs typeface="Helvetica Light" charset="0"/>
                </a:rPr>
                <a:t> </a:t>
              </a:r>
              <a:r>
                <a:rPr lang="en-US" altLang="zh-CN" sz="1600" dirty="0" smtClean="0">
                  <a:latin typeface="Helvetica Light" charset="0"/>
                  <a:ea typeface="Helvetica Light" charset="0"/>
                  <a:cs typeface="Helvetica Light" charset="0"/>
                </a:rPr>
                <a:t>clustering,</a:t>
              </a:r>
              <a:r>
                <a:rPr lang="zh-CN" altLang="en-US" sz="1600" dirty="0" smtClean="0">
                  <a:latin typeface="Helvetica Light" charset="0"/>
                  <a:ea typeface="Helvetica Light" charset="0"/>
                  <a:cs typeface="Helvetica Light" charset="0"/>
                </a:rPr>
                <a:t> </a:t>
              </a:r>
              <a:r>
                <a:rPr lang="en-US" altLang="zh-CN" sz="1600" dirty="0" smtClean="0">
                  <a:latin typeface="Helvetica Light" charset="0"/>
                  <a:ea typeface="Helvetica Light" charset="0"/>
                  <a:cs typeface="Helvetica Light" charset="0"/>
                </a:rPr>
                <a:t>clusters,</a:t>
              </a:r>
              <a:r>
                <a:rPr lang="zh-CN" altLang="en-US" sz="1600" dirty="0" smtClean="0">
                  <a:latin typeface="Helvetica Light" charset="0"/>
                  <a:ea typeface="Helvetica Light" charset="0"/>
                  <a:cs typeface="Helvetica Light" charset="0"/>
                </a:rPr>
                <a:t> </a:t>
              </a:r>
              <a:r>
                <a:rPr lang="en-US" altLang="zh-CN" sz="1600" dirty="0" err="1" smtClean="0">
                  <a:latin typeface="Helvetica Light" charset="0"/>
                  <a:ea typeface="Helvetica Light" charset="0"/>
                  <a:cs typeface="Helvetica Light" charset="0"/>
                </a:rPr>
                <a:t>dbsca</a:t>
              </a:r>
              <a:r>
                <a:rPr lang="en-US" altLang="zh-CN" sz="1600" dirty="0" smtClean="0">
                  <a:latin typeface="Helvetica Light" charset="0"/>
                  <a:ea typeface="Helvetica Light" charset="0"/>
                  <a:cs typeface="Helvetica Light" charset="0"/>
                </a:rPr>
                <a:t>,</a:t>
              </a:r>
              <a:r>
                <a:rPr lang="zh-CN" altLang="en-US" sz="1600" dirty="0" smtClean="0">
                  <a:latin typeface="Helvetica Light" charset="0"/>
                  <a:ea typeface="Helvetica Light" charset="0"/>
                  <a:cs typeface="Helvetica Light" charset="0"/>
                </a:rPr>
                <a:t> </a:t>
              </a:r>
              <a:r>
                <a:rPr lang="is-IS" altLang="zh-CN" sz="1600" dirty="0" smtClean="0">
                  <a:latin typeface="Helvetica Light" charset="0"/>
                  <a:ea typeface="Helvetica Light" charset="0"/>
                  <a:cs typeface="Helvetica Light" charset="0"/>
                </a:rPr>
                <a:t>…</a:t>
              </a:r>
              <a:r>
                <a:rPr lang="en-US" altLang="zh-CN" sz="1600" dirty="0" smtClean="0">
                  <a:latin typeface="Helvetica Light" charset="0"/>
                  <a:ea typeface="Helvetica Light" charset="0"/>
                  <a:cs typeface="Helvetica Light" charset="0"/>
                </a:rPr>
                <a:t>]</a:t>
              </a:r>
              <a:endParaRPr lang="zh-CN" altLang="en-US" sz="1600" dirty="0" smtClean="0">
                <a:latin typeface="Helvetica Light" charset="0"/>
                <a:ea typeface="Helvetica Light" charset="0"/>
                <a:cs typeface="Helvetica Light" charset="0"/>
              </a:endParaRPr>
            </a:p>
            <a:p>
              <a:r>
                <a:rPr lang="en-US" altLang="zh-CN" sz="1600" dirty="0" smtClean="0">
                  <a:latin typeface="Helvetica Light" charset="0"/>
                  <a:ea typeface="Helvetica Light" charset="0"/>
                  <a:cs typeface="Helvetica Light" charset="0"/>
                </a:rPr>
                <a:t>[clusters,</a:t>
              </a:r>
              <a:r>
                <a:rPr lang="zh-CN" altLang="en-US" sz="1600" dirty="0" smtClean="0">
                  <a:latin typeface="Helvetica Light" charset="0"/>
                  <a:ea typeface="Helvetica Light" charset="0"/>
                  <a:cs typeface="Helvetica Light" charset="0"/>
                </a:rPr>
                <a:t> </a:t>
              </a:r>
              <a:r>
                <a:rPr lang="en-US" altLang="zh-CN" sz="1600" dirty="0" smtClean="0">
                  <a:latin typeface="Helvetica Light" charset="0"/>
                  <a:ea typeface="Helvetica Light" charset="0"/>
                  <a:cs typeface="Helvetica Light" charset="0"/>
                </a:rPr>
                <a:t>density,</a:t>
              </a:r>
              <a:r>
                <a:rPr lang="zh-CN" altLang="en-US" sz="1600" dirty="0" smtClean="0">
                  <a:latin typeface="Helvetica Light" charset="0"/>
                  <a:ea typeface="Helvetica Light" charset="0"/>
                  <a:cs typeface="Helvetica Light" charset="0"/>
                </a:rPr>
                <a:t> </a:t>
              </a:r>
              <a:r>
                <a:rPr lang="en-US" altLang="zh-CN" sz="1600" dirty="0" smtClean="0">
                  <a:latin typeface="Helvetica Light" charset="0"/>
                  <a:ea typeface="Helvetica Light" charset="0"/>
                  <a:cs typeface="Helvetica Light" charset="0"/>
                </a:rPr>
                <a:t>dbscan,</a:t>
              </a:r>
              <a:r>
                <a:rPr lang="zh-CN" altLang="en-US" sz="1600" dirty="0" smtClean="0">
                  <a:latin typeface="Helvetica Light" charset="0"/>
                  <a:ea typeface="Helvetica Light" charset="0"/>
                  <a:cs typeface="Helvetica Light" charset="0"/>
                </a:rPr>
                <a:t> </a:t>
              </a:r>
              <a:r>
                <a:rPr lang="en-US" altLang="zh-CN" sz="1600" dirty="0" smtClean="0">
                  <a:latin typeface="Helvetica Light" charset="0"/>
                  <a:ea typeface="Helvetica Light" charset="0"/>
                  <a:cs typeface="Helvetica Light" charset="0"/>
                </a:rPr>
                <a:t>clustering,</a:t>
              </a:r>
              <a:r>
                <a:rPr lang="zh-CN" altLang="en-US" sz="1600" dirty="0" smtClean="0">
                  <a:latin typeface="Helvetica Light" charset="0"/>
                  <a:ea typeface="Helvetica Light" charset="0"/>
                  <a:cs typeface="Helvetica Light" charset="0"/>
                </a:rPr>
                <a:t> </a:t>
              </a:r>
              <a:r>
                <a:rPr lang="is-IS" altLang="zh-CN" sz="1600" dirty="0" smtClean="0">
                  <a:latin typeface="Helvetica Light" charset="0"/>
                  <a:ea typeface="Helvetica Light" charset="0"/>
                  <a:cs typeface="Helvetica Light" charset="0"/>
                </a:rPr>
                <a:t>…</a:t>
              </a:r>
              <a:r>
                <a:rPr lang="en-US" altLang="zh-CN" sz="1600" dirty="0" smtClean="0">
                  <a:latin typeface="Helvetica Light" charset="0"/>
                  <a:ea typeface="Helvetica Light" charset="0"/>
                  <a:cs typeface="Helvetica Light" charset="0"/>
                </a:rPr>
                <a:t>]</a:t>
              </a:r>
              <a:endParaRPr lang="zh-CN" altLang="en-US" sz="1600" dirty="0" smtClean="0">
                <a:latin typeface="Helvetica Light" charset="0"/>
                <a:ea typeface="Helvetica Light" charset="0"/>
                <a:cs typeface="Helvetica Light" charset="0"/>
              </a:endParaRPr>
            </a:p>
            <a:p>
              <a:r>
                <a:rPr lang="en-US" altLang="zh-CN" sz="1600" dirty="0" smtClean="0">
                  <a:latin typeface="Helvetica Light" charset="0"/>
                  <a:ea typeface="Helvetica Light" charset="0"/>
                  <a:cs typeface="Helvetica Light" charset="0"/>
                </a:rPr>
                <a:t>[machine,</a:t>
              </a:r>
              <a:r>
                <a:rPr lang="zh-CN" altLang="en-US" sz="1600" dirty="0" smtClean="0">
                  <a:latin typeface="Helvetica Light" charset="0"/>
                  <a:ea typeface="Helvetica Light" charset="0"/>
                  <a:cs typeface="Helvetica Light" charset="0"/>
                </a:rPr>
                <a:t> </a:t>
              </a:r>
              <a:r>
                <a:rPr lang="en-US" altLang="zh-CN" sz="1600" dirty="0" smtClean="0">
                  <a:latin typeface="Helvetica Light" charset="0"/>
                  <a:ea typeface="Helvetica Light" charset="0"/>
                  <a:cs typeface="Helvetica Light" charset="0"/>
                </a:rPr>
                <a:t>learning,</a:t>
              </a:r>
              <a:r>
                <a:rPr lang="zh-CN" altLang="en-US" sz="1600" dirty="0" smtClean="0">
                  <a:latin typeface="Helvetica Light" charset="0"/>
                  <a:ea typeface="Helvetica Light" charset="0"/>
                  <a:cs typeface="Helvetica Light" charset="0"/>
                </a:rPr>
                <a:t> </a:t>
              </a:r>
              <a:r>
                <a:rPr lang="en-US" altLang="zh-CN" sz="1600" dirty="0" smtClean="0">
                  <a:latin typeface="Helvetica Light" charset="0"/>
                  <a:ea typeface="Helvetica Light" charset="0"/>
                  <a:cs typeface="Helvetica Light" charset="0"/>
                </a:rPr>
                <a:t>knowledge,</a:t>
              </a:r>
              <a:r>
                <a:rPr lang="zh-CN" altLang="en-US" sz="1600" dirty="0" smtClean="0">
                  <a:latin typeface="Helvetica Light" charset="0"/>
                  <a:ea typeface="Helvetica Light" charset="0"/>
                  <a:cs typeface="Helvetica Light" charset="0"/>
                </a:rPr>
                <a:t> </a:t>
              </a:r>
              <a:r>
                <a:rPr lang="en-US" altLang="zh-CN" sz="1600" dirty="0" smtClean="0">
                  <a:latin typeface="Helvetica Light" charset="0"/>
                  <a:ea typeface="Helvetica Light" charset="0"/>
                  <a:cs typeface="Helvetica Light" charset="0"/>
                </a:rPr>
                <a:t>mining,</a:t>
              </a:r>
              <a:r>
                <a:rPr lang="zh-CN" altLang="en-US" sz="1600" dirty="0" smtClean="0">
                  <a:latin typeface="Helvetica Light" charset="0"/>
                  <a:ea typeface="Helvetica Light" charset="0"/>
                  <a:cs typeface="Helvetica Light" charset="0"/>
                </a:rPr>
                <a:t> </a:t>
              </a:r>
              <a:r>
                <a:rPr lang="is-IS" altLang="zh-CN" sz="1600" dirty="0" smtClean="0">
                  <a:latin typeface="Helvetica Light" charset="0"/>
                  <a:ea typeface="Helvetica Light" charset="0"/>
                  <a:cs typeface="Helvetica Light" charset="0"/>
                </a:rPr>
                <a:t>…</a:t>
              </a:r>
              <a:r>
                <a:rPr lang="en-US" altLang="zh-CN" sz="1600" dirty="0">
                  <a:latin typeface="Helvetica Light" charset="0"/>
                  <a:ea typeface="Helvetica Light" charset="0"/>
                  <a:cs typeface="Helvetica Light" charset="0"/>
                </a:rPr>
                <a:t>]</a:t>
              </a:r>
              <a:endParaRPr lang="is-IS" altLang="zh-CN" sz="1600" dirty="0" smtClean="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96906" y="3409238"/>
              <a:ext cx="2920992" cy="1107996"/>
            </a:xfrm>
            <a:prstGeom prst="rect">
              <a:avLst/>
            </a:prstGeom>
            <a:solidFill>
              <a:srgbClr val="9ED498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Helvetica" charset="0"/>
                  <a:ea typeface="Helvetica" charset="0"/>
                  <a:cs typeface="Helvetica" charset="0"/>
                </a:rPr>
                <a:t>Knowledge</a:t>
              </a:r>
              <a:r>
                <a:rPr lang="zh-CN" altLang="en-US" dirty="0" smtClean="0">
                  <a:latin typeface="Helvetica" charset="0"/>
                  <a:ea typeface="Helvetica" charset="0"/>
                  <a:cs typeface="Helvetica" charset="0"/>
                </a:rPr>
                <a:t> </a:t>
              </a:r>
              <a:r>
                <a:rPr lang="en-US" altLang="zh-CN" dirty="0" smtClean="0">
                  <a:latin typeface="Helvetica" charset="0"/>
                  <a:ea typeface="Helvetica" charset="0"/>
                  <a:cs typeface="Helvetica" charset="0"/>
                </a:rPr>
                <a:t>base</a:t>
              </a:r>
              <a:r>
                <a:rPr lang="zh-CN" altLang="en-US" dirty="0" smtClean="0">
                  <a:latin typeface="Helvetica" charset="0"/>
                  <a:ea typeface="Helvetica" charset="0"/>
                  <a:cs typeface="Helvetica" charset="0"/>
                </a:rPr>
                <a:t> </a:t>
              </a:r>
              <a:r>
                <a:rPr lang="en-US" altLang="zh-CN" dirty="0" smtClean="0">
                  <a:latin typeface="Helvetica" charset="0"/>
                  <a:ea typeface="Helvetica" charset="0"/>
                  <a:cs typeface="Helvetica" charset="0"/>
                </a:rPr>
                <a:t>concepts:</a:t>
              </a:r>
              <a:endParaRPr lang="zh-CN" altLang="en-US" dirty="0" smtClean="0">
                <a:latin typeface="Helvetica" charset="0"/>
                <a:ea typeface="Helvetica" charset="0"/>
                <a:cs typeface="Helvetica" charset="0"/>
              </a:endParaRPr>
            </a:p>
            <a:p>
              <a:r>
                <a:rPr lang="en-US" altLang="zh-CN" sz="1600" dirty="0" smtClean="0">
                  <a:latin typeface="Helvetica Light" charset="0"/>
                  <a:ea typeface="Helvetica Light" charset="0"/>
                  <a:cs typeface="Helvetica Light" charset="0"/>
                </a:rPr>
                <a:t>data</a:t>
              </a:r>
              <a:r>
                <a:rPr lang="zh-CN" altLang="en-US" sz="1600" dirty="0" smtClean="0">
                  <a:latin typeface="Helvetica Light" charset="0"/>
                  <a:ea typeface="Helvetica Light" charset="0"/>
                  <a:cs typeface="Helvetica Light" charset="0"/>
                </a:rPr>
                <a:t> </a:t>
              </a:r>
              <a:r>
                <a:rPr lang="en-US" altLang="zh-CN" sz="1600" dirty="0" smtClean="0">
                  <a:latin typeface="Helvetica Light" charset="0"/>
                  <a:ea typeface="Helvetica Light" charset="0"/>
                  <a:cs typeface="Helvetica Light" charset="0"/>
                </a:rPr>
                <a:t>mining:</a:t>
              </a:r>
              <a:r>
                <a:rPr lang="zh-CN" altLang="en-US" sz="1600" dirty="0" smtClean="0">
                  <a:latin typeface="Helvetica Light" charset="0"/>
                  <a:ea typeface="Helvetica Light" charset="0"/>
                  <a:cs typeface="Helvetica Light" charset="0"/>
                </a:rPr>
                <a:t> </a:t>
              </a:r>
              <a:r>
                <a:rPr lang="en-US" altLang="zh-CN" sz="1600" dirty="0" smtClean="0">
                  <a:latin typeface="Helvetica Light" charset="0"/>
                  <a:ea typeface="Helvetica Light" charset="0"/>
                  <a:cs typeface="Helvetica Light" charset="0"/>
                </a:rPr>
                <a:t>/m/</a:t>
              </a:r>
              <a:r>
                <a:rPr lang="en-US" sz="1600" dirty="0" smtClean="0">
                  <a:latin typeface="Helvetica Light" charset="0"/>
                  <a:ea typeface="Helvetica Light" charset="0"/>
                  <a:cs typeface="Helvetica Light" charset="0"/>
                </a:rPr>
                <a:t>0blvg</a:t>
              </a:r>
              <a:endParaRPr lang="zh-CN" altLang="en-US" sz="1600" dirty="0" smtClean="0">
                <a:latin typeface="Helvetica Light" charset="0"/>
                <a:ea typeface="Helvetica Light" charset="0"/>
                <a:cs typeface="Helvetica Light" charset="0"/>
              </a:endParaRPr>
            </a:p>
            <a:p>
              <a:r>
                <a:rPr lang="en-US" altLang="zh-CN" sz="1600" dirty="0" smtClean="0">
                  <a:latin typeface="Helvetica Light" charset="0"/>
                  <a:ea typeface="Helvetica Light" charset="0"/>
                  <a:cs typeface="Helvetica Light" charset="0"/>
                </a:rPr>
                <a:t>clustering</a:t>
              </a:r>
              <a:r>
                <a:rPr lang="zh-CN" altLang="en-US" sz="1600" dirty="0" smtClean="0">
                  <a:latin typeface="Helvetica Light" charset="0"/>
                  <a:ea typeface="Helvetica Light" charset="0"/>
                  <a:cs typeface="Helvetica Light" charset="0"/>
                </a:rPr>
                <a:t> </a:t>
              </a:r>
              <a:r>
                <a:rPr lang="en-US" altLang="zh-CN" sz="1600" dirty="0" smtClean="0">
                  <a:latin typeface="Helvetica Light" charset="0"/>
                  <a:ea typeface="Helvetica Light" charset="0"/>
                  <a:cs typeface="Helvetica Light" charset="0"/>
                </a:rPr>
                <a:t>analysis:</a:t>
              </a:r>
              <a:r>
                <a:rPr lang="zh-CN" altLang="en-US" sz="1600" dirty="0" smtClean="0">
                  <a:latin typeface="Helvetica Light" charset="0"/>
                  <a:ea typeface="Helvetica Light" charset="0"/>
                  <a:cs typeface="Helvetica Light" charset="0"/>
                </a:rPr>
                <a:t> </a:t>
              </a:r>
              <a:r>
                <a:rPr lang="bg-BG" sz="1600" dirty="0">
                  <a:latin typeface="Helvetica Light" charset="0"/>
                  <a:ea typeface="Helvetica Light" charset="0"/>
                  <a:cs typeface="Helvetica Light" charset="0"/>
                </a:rPr>
                <a:t>/</a:t>
              </a:r>
              <a:r>
                <a:rPr lang="bg-BG" sz="1600" dirty="0" smtClean="0">
                  <a:latin typeface="Helvetica Light" charset="0"/>
                  <a:ea typeface="Helvetica Light" charset="0"/>
                  <a:cs typeface="Helvetica Light" charset="0"/>
                </a:rPr>
                <a:t>m/031f5p</a:t>
              </a:r>
              <a:endParaRPr lang="zh-CN" altLang="en-US" sz="1600" dirty="0" smtClean="0">
                <a:latin typeface="Helvetica Light" charset="0"/>
                <a:ea typeface="Helvetica Light" charset="0"/>
                <a:cs typeface="Helvetica Light" charset="0"/>
              </a:endParaRPr>
            </a:p>
            <a:p>
              <a:r>
                <a:rPr lang="en-US" altLang="zh-CN" sz="1600" dirty="0" smtClean="0">
                  <a:latin typeface="Helvetica Light" charset="0"/>
                  <a:ea typeface="Helvetica Light" charset="0"/>
                  <a:cs typeface="Helvetica Light" charset="0"/>
                </a:rPr>
                <a:t>dbscan:</a:t>
              </a:r>
              <a:r>
                <a:rPr lang="zh-CN" altLang="en-US" sz="1600" dirty="0" smtClean="0">
                  <a:latin typeface="Helvetica Light" charset="0"/>
                  <a:ea typeface="Helvetica Light" charset="0"/>
                  <a:cs typeface="Helvetica Light" charset="0"/>
                </a:rPr>
                <a:t> </a:t>
              </a:r>
              <a:r>
                <a:rPr lang="hr-HR" sz="1600" dirty="0">
                  <a:latin typeface="Helvetica Light" charset="0"/>
                  <a:ea typeface="Helvetica Light" charset="0"/>
                  <a:cs typeface="Helvetica Light" charset="0"/>
                </a:rPr>
                <a:t>/</a:t>
              </a:r>
              <a:r>
                <a:rPr lang="hr-HR" sz="1600" dirty="0" smtClean="0">
                  <a:latin typeface="Helvetica Light" charset="0"/>
                  <a:ea typeface="Helvetica Light" charset="0"/>
                  <a:cs typeface="Helvetica Light" charset="0"/>
                </a:rPr>
                <a:t>m/03cg_k1</a:t>
              </a:r>
              <a:endParaRPr lang="hr-HR" sz="1600" dirty="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27" name="Left Brace 26"/>
            <p:cNvSpPr/>
            <p:nvPr/>
          </p:nvSpPr>
          <p:spPr>
            <a:xfrm>
              <a:off x="4188018" y="1955992"/>
              <a:ext cx="561380" cy="3378008"/>
            </a:xfrm>
            <a:prstGeom prst="leftBrac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3890291" y="2698138"/>
              <a:ext cx="165100" cy="1651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29" name="Straight Connector 28"/>
            <p:cNvCxnSpPr/>
            <p:nvPr/>
          </p:nvCxnSpPr>
          <p:spPr>
            <a:xfrm flipH="1">
              <a:off x="3402765" y="2839060"/>
              <a:ext cx="511704" cy="466870"/>
            </a:xfrm>
            <a:prstGeom prst="line">
              <a:avLst/>
            </a:prstGeom>
            <a:ln w="38100" cmpd="sng">
              <a:solidFill>
                <a:srgbClr val="7030A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4033033" y="3175781"/>
              <a:ext cx="165100" cy="1651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31" name="Straight Connector 30"/>
            <p:cNvCxnSpPr/>
            <p:nvPr/>
          </p:nvCxnSpPr>
          <p:spPr>
            <a:xfrm flipH="1">
              <a:off x="3430683" y="3258331"/>
              <a:ext cx="602350" cy="228001"/>
            </a:xfrm>
            <a:prstGeom prst="line">
              <a:avLst/>
            </a:prstGeom>
            <a:ln w="38100" cmpd="sng">
              <a:solidFill>
                <a:srgbClr val="7030A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3968822" y="3648049"/>
              <a:ext cx="165100" cy="1651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33" name="Straight Connector 32"/>
            <p:cNvCxnSpPr/>
            <p:nvPr/>
          </p:nvCxnSpPr>
          <p:spPr>
            <a:xfrm flipH="1" flipV="1">
              <a:off x="3430683" y="3638733"/>
              <a:ext cx="538139" cy="91866"/>
            </a:xfrm>
            <a:prstGeom prst="line">
              <a:avLst/>
            </a:prstGeom>
            <a:ln w="38100" cmpd="sng">
              <a:solidFill>
                <a:srgbClr val="7030A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4051372" y="4252013"/>
              <a:ext cx="165100" cy="1651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35" name="Straight Connector 34"/>
            <p:cNvCxnSpPr/>
            <p:nvPr/>
          </p:nvCxnSpPr>
          <p:spPr>
            <a:xfrm flipH="1" flipV="1">
              <a:off x="3363361" y="3677245"/>
              <a:ext cx="712189" cy="598946"/>
            </a:xfrm>
            <a:prstGeom prst="line">
              <a:avLst/>
            </a:prstGeom>
            <a:ln w="38100" cmpd="sng">
              <a:solidFill>
                <a:srgbClr val="7030A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2298054" y="2768262"/>
              <a:ext cx="1631062" cy="501411"/>
            </a:xfrm>
            <a:prstGeom prst="line">
              <a:avLst/>
            </a:prstGeom>
            <a:ln w="38100" cmpd="sng">
              <a:solidFill>
                <a:srgbClr val="7030A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3032788" y="2119537"/>
              <a:ext cx="13981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>
                  <a:latin typeface="Helvetica Light" charset="0"/>
                  <a:ea typeface="Helvetica Light" charset="0"/>
                  <a:cs typeface="Helvetica Light" charset="0"/>
                </a:rPr>
                <a:t>Document</a:t>
              </a:r>
              <a:endParaRPr lang="zh-CN" altLang="en-US" sz="1400" dirty="0">
                <a:latin typeface="Helvetica Light" charset="0"/>
                <a:ea typeface="Helvetica Light" charset="0"/>
                <a:cs typeface="Helvetica Light" charset="0"/>
              </a:endParaRPr>
            </a:p>
            <a:p>
              <a:r>
                <a:rPr lang="en-US" altLang="zh-CN" sz="1400" dirty="0" smtClean="0">
                  <a:latin typeface="Helvetica Light" charset="0"/>
                  <a:ea typeface="Helvetica Light" charset="0"/>
                  <a:cs typeface="Helvetica Light" charset="0"/>
                </a:rPr>
                <a:t>Representation</a:t>
              </a:r>
              <a:endParaRPr lang="zh-CN" altLang="en-US" sz="1400" dirty="0" smtClean="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796906" y="4586766"/>
              <a:ext cx="4245867" cy="1107996"/>
            </a:xfrm>
            <a:prstGeom prst="rect">
              <a:avLst/>
            </a:prstGeom>
            <a:solidFill>
              <a:srgbClr val="F3B56C">
                <a:alpha val="81961"/>
              </a:srgbClr>
            </a:solidFill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Helvetica" charset="0"/>
                  <a:ea typeface="Helvetica" charset="0"/>
                  <a:cs typeface="Helvetica" charset="0"/>
                </a:rPr>
                <a:t>Document</a:t>
              </a:r>
              <a:r>
                <a:rPr lang="zh-CN" altLang="en-US" dirty="0" smtClean="0">
                  <a:latin typeface="Helvetica" charset="0"/>
                  <a:ea typeface="Helvetica" charset="0"/>
                  <a:cs typeface="Helvetica" charset="0"/>
                </a:rPr>
                <a:t> </a:t>
              </a:r>
              <a:r>
                <a:rPr lang="en-US" altLang="zh-CN" dirty="0" smtClean="0">
                  <a:latin typeface="Helvetica" charset="0"/>
                  <a:ea typeface="Helvetica" charset="0"/>
                  <a:cs typeface="Helvetica" charset="0"/>
                </a:rPr>
                <a:t>Keyphrase:</a:t>
              </a:r>
              <a:endParaRPr lang="zh-CN" altLang="en-US" dirty="0" smtClean="0">
                <a:latin typeface="Helvetica" charset="0"/>
                <a:ea typeface="Helvetica" charset="0"/>
                <a:cs typeface="Helvetica" charset="0"/>
              </a:endParaRPr>
            </a:p>
            <a:p>
              <a:r>
                <a:rPr lang="en-US" altLang="zh-CN" sz="1600" dirty="0" smtClean="0">
                  <a:latin typeface="Helvetica Light" charset="0"/>
                  <a:ea typeface="Helvetica Light" charset="0"/>
                  <a:cs typeface="Helvetica Light" charset="0"/>
                </a:rPr>
                <a:t>dbscan:</a:t>
              </a:r>
              <a:r>
                <a:rPr lang="zh-CN" altLang="en-US" sz="1600" dirty="0" smtClean="0">
                  <a:latin typeface="Helvetica Light" charset="0"/>
                  <a:ea typeface="Helvetica Light" charset="0"/>
                  <a:cs typeface="Helvetica Light" charset="0"/>
                </a:rPr>
                <a:t> </a:t>
              </a:r>
              <a:r>
                <a:rPr lang="en-US" sz="1600" dirty="0" smtClean="0">
                  <a:latin typeface="Helvetica Light" charset="0"/>
                  <a:ea typeface="Helvetica Light" charset="0"/>
                  <a:cs typeface="Helvetica Light" charset="0"/>
                </a:rPr>
                <a:t>[</a:t>
              </a:r>
              <a:r>
                <a:rPr lang="en-US" sz="1600" dirty="0">
                  <a:latin typeface="Helvetica Light" charset="0"/>
                  <a:ea typeface="Helvetica Light" charset="0"/>
                  <a:cs typeface="Helvetica Light" charset="0"/>
                </a:rPr>
                <a:t>dbscan, density, clustering, ...]</a:t>
              </a:r>
              <a:endParaRPr lang="zh-CN" altLang="en-US" sz="1600" dirty="0">
                <a:latin typeface="Helvetica Light" charset="0"/>
                <a:ea typeface="Helvetica Light" charset="0"/>
                <a:cs typeface="Helvetica Light" charset="0"/>
              </a:endParaRPr>
            </a:p>
            <a:p>
              <a:r>
                <a:rPr lang="en-US" sz="1600" dirty="0">
                  <a:latin typeface="Helvetica Light" charset="0"/>
                  <a:ea typeface="Helvetica Light" charset="0"/>
                  <a:cs typeface="Helvetica Light" charset="0"/>
                </a:rPr>
                <a:t>clustering: </a:t>
              </a:r>
              <a:r>
                <a:rPr lang="en-US" sz="1600" dirty="0" smtClean="0">
                  <a:latin typeface="Helvetica Light" charset="0"/>
                  <a:ea typeface="Helvetica Light" charset="0"/>
                  <a:cs typeface="Helvetica Light" charset="0"/>
                </a:rPr>
                <a:t>[</a:t>
              </a:r>
              <a:r>
                <a:rPr lang="en-US" sz="1600" dirty="0">
                  <a:latin typeface="Helvetica Light" charset="0"/>
                  <a:ea typeface="Helvetica Light" charset="0"/>
                  <a:cs typeface="Helvetica Light" charset="0"/>
                </a:rPr>
                <a:t>clustering, clusters, partition, ...]</a:t>
              </a:r>
              <a:endParaRPr lang="zh-CN" altLang="en-US" sz="1600" dirty="0">
                <a:latin typeface="Helvetica Light" charset="0"/>
                <a:ea typeface="Helvetica Light" charset="0"/>
                <a:cs typeface="Helvetica Light" charset="0"/>
              </a:endParaRPr>
            </a:p>
            <a:p>
              <a:r>
                <a:rPr lang="en-US" sz="1600" dirty="0">
                  <a:latin typeface="Helvetica Light" charset="0"/>
                  <a:ea typeface="Helvetica Light" charset="0"/>
                  <a:cs typeface="Helvetica Light" charset="0"/>
                </a:rPr>
                <a:t>data mining: </a:t>
              </a:r>
              <a:r>
                <a:rPr lang="en-US" sz="1600" dirty="0" smtClean="0">
                  <a:latin typeface="Helvetica Light" charset="0"/>
                  <a:ea typeface="Helvetica Light" charset="0"/>
                  <a:cs typeface="Helvetica Light" charset="0"/>
                </a:rPr>
                <a:t>[</a:t>
              </a:r>
              <a:r>
                <a:rPr lang="en-US" sz="1600" dirty="0">
                  <a:latin typeface="Helvetica Light" charset="0"/>
                  <a:ea typeface="Helvetica Light" charset="0"/>
                  <a:cs typeface="Helvetica Light" charset="0"/>
                </a:rPr>
                <a:t>data mining, knowledge, ...] </a:t>
              </a:r>
              <a:endParaRPr lang="hr-HR" sz="1600" dirty="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</p:grpSp>
      <p:sp>
        <p:nvSpPr>
          <p:cNvPr id="40" name="Rectangle 39"/>
          <p:cNvSpPr/>
          <p:nvPr/>
        </p:nvSpPr>
        <p:spPr>
          <a:xfrm>
            <a:off x="381000" y="990600"/>
            <a:ext cx="33778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Document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Representation</a:t>
            </a:r>
            <a:endParaRPr lang="en-US" sz="2000" b="1" i="0" dirty="0">
              <a:solidFill>
                <a:srgbClr val="555555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301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Bag-of-Words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(Phrases)</a:t>
            </a:r>
            <a:endParaRPr lang="zh-CN" altLang="en-US" sz="20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zh-CN" altLang="en-US" dirty="0"/>
          </a:p>
          <a:p>
            <a:endParaRPr lang="zh-CN" altLang="en-US" dirty="0" smtClean="0"/>
          </a:p>
          <a:p>
            <a:endParaRPr lang="zh-CN" altLang="en-US" dirty="0"/>
          </a:p>
          <a:p>
            <a:endParaRPr lang="zh-CN" altLang="en-US" dirty="0" smtClean="0"/>
          </a:p>
          <a:p>
            <a:endParaRPr lang="zh-CN" altLang="en-US" dirty="0"/>
          </a:p>
          <a:p>
            <a:endParaRPr lang="zh-CN" altLang="en-US" dirty="0" smtClean="0"/>
          </a:p>
          <a:p>
            <a:endParaRPr lang="zh-CN" altLang="en-US" dirty="0"/>
          </a:p>
          <a:p>
            <a:endParaRPr lang="zh-CN" altLang="en-US" sz="20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Cons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: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sparse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on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short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texts</a:t>
            </a:r>
            <a:endParaRPr lang="en-US" sz="20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9629" t="50864" r="24630" b="2963"/>
          <a:stretch/>
        </p:blipFill>
        <p:spPr>
          <a:xfrm>
            <a:off x="2914649" y="2226469"/>
            <a:ext cx="3575051" cy="27066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1000" y="990600"/>
            <a:ext cx="26057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Traditional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Methods</a:t>
            </a:r>
            <a:endParaRPr lang="en-US" sz="2000" b="1" i="0" dirty="0">
              <a:solidFill>
                <a:srgbClr val="555555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02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33741" b="49518"/>
          <a:stretch/>
        </p:blipFill>
        <p:spPr>
          <a:xfrm>
            <a:off x="5029201" y="913147"/>
            <a:ext cx="3775698" cy="430525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Topic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models</a:t>
            </a:r>
            <a:endParaRPr lang="zh-CN" altLang="en-US" sz="20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zh-CN" altLang="en-US" dirty="0"/>
          </a:p>
          <a:p>
            <a:endParaRPr lang="zh-CN" altLang="en-US" dirty="0" smtClean="0"/>
          </a:p>
          <a:p>
            <a:endParaRPr lang="zh-CN" altLang="en-US" dirty="0"/>
          </a:p>
          <a:p>
            <a:endParaRPr lang="zh-CN" altLang="en-US" dirty="0" smtClean="0"/>
          </a:p>
          <a:p>
            <a:endParaRPr lang="zh-CN" altLang="en-US" dirty="0"/>
          </a:p>
          <a:p>
            <a:endParaRPr lang="zh-CN" altLang="en-US" dirty="0" smtClean="0"/>
          </a:p>
          <a:p>
            <a:endParaRPr lang="zh-CN" altLang="en-US" dirty="0"/>
          </a:p>
          <a:p>
            <a:endParaRPr lang="zh-CN" altLang="en-US" dirty="0" smtClean="0"/>
          </a:p>
          <a:p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Cons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: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Difficulty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in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inferring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topic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semantics</a:t>
            </a:r>
            <a:endParaRPr lang="en-US" sz="20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9556"/>
          <a:stretch/>
        </p:blipFill>
        <p:spPr>
          <a:xfrm>
            <a:off x="466102" y="2588795"/>
            <a:ext cx="4105898" cy="247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68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Concept-based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models</a:t>
            </a:r>
            <a:endParaRPr lang="zh-CN" altLang="en-US" sz="20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zh-CN" altLang="en-US" sz="20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zh-CN" altLang="en-US" sz="2000" dirty="0"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zh-CN" altLang="en-US" sz="20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zh-CN" altLang="en-US" sz="2000" dirty="0"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zh-CN" altLang="en-US" sz="20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zh-CN" altLang="en-US" sz="2000" dirty="0"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zh-CN" altLang="en-US" sz="20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zh-CN" altLang="en-US" sz="20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zh-CN" altLang="en-US" sz="2000" dirty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Cons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: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rely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on</a:t>
            </a:r>
            <a:r>
              <a:rPr lang="zh-CN" altLang="en-US" sz="20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human-curated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knowledge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base</a:t>
            </a:r>
            <a:endParaRPr lang="zh-CN" altLang="en-US" dirty="0" smtClean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827" y="1905000"/>
            <a:ext cx="533400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8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48889"/>
          <a:stretch/>
        </p:blipFill>
        <p:spPr>
          <a:xfrm>
            <a:off x="304800" y="1219200"/>
            <a:ext cx="4552910" cy="3505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1519"/>
          <a:stretch/>
        </p:blipFill>
        <p:spPr>
          <a:xfrm>
            <a:off x="4591090" y="1371600"/>
            <a:ext cx="4552910" cy="33248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24090" y="5105400"/>
            <a:ext cx="533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144A78"/>
                </a:solidFill>
                <a:latin typeface="Helvetica" charset="0"/>
                <a:ea typeface="Helvetica" charset="0"/>
                <a:cs typeface="Helvetica" charset="0"/>
              </a:rPr>
              <a:t>80% of business-relevant information originates in unstructured form, primarily text.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2100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200400"/>
            <a:ext cx="7886700" cy="3263504"/>
          </a:xfrm>
        </p:spPr>
        <p:txBody>
          <a:bodyPr/>
          <a:lstStyle/>
          <a:p>
            <a:pPr marL="0" indent="0">
              <a:buNone/>
            </a:pPr>
            <a:endParaRPr lang="zh-CN" altLang="en-US" dirty="0"/>
          </a:p>
          <a:p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Use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u="sng" dirty="0" smtClean="0">
                <a:latin typeface="Helvetica Light" charset="0"/>
                <a:ea typeface="Helvetica Light" charset="0"/>
                <a:cs typeface="Helvetica Light" charset="0"/>
              </a:rPr>
              <a:t>quality</a:t>
            </a:r>
            <a:r>
              <a:rPr lang="zh-CN" altLang="en-US" sz="2000" u="sng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u="sng" dirty="0" smtClean="0">
                <a:latin typeface="Helvetica Light" charset="0"/>
                <a:ea typeface="Helvetica Light" charset="0"/>
                <a:cs typeface="Helvetica Light" charset="0"/>
              </a:rPr>
              <a:t>phrases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as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the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entries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in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the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vector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and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</a:p>
          <a:p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Identify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u="sng" dirty="0" smtClean="0">
                <a:latin typeface="Helvetica Light" charset="0"/>
                <a:ea typeface="Helvetica Light" charset="0"/>
                <a:cs typeface="Helvetica Light" charset="0"/>
              </a:rPr>
              <a:t>document</a:t>
            </a:r>
            <a:r>
              <a:rPr lang="zh-CN" altLang="en-US" sz="2000" u="sng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u="sng" dirty="0" err="1" smtClean="0">
                <a:latin typeface="Helvetica Light" charset="0"/>
                <a:ea typeface="Helvetica Light" charset="0"/>
                <a:cs typeface="Helvetica Light" charset="0"/>
              </a:rPr>
              <a:t>keyphrases</a:t>
            </a:r>
            <a:r>
              <a:rPr lang="zh-CN" altLang="en-US" sz="20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(subset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of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quality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phrases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)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by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evaluating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relatedness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between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(doc,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quality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phrase)</a:t>
            </a:r>
            <a:endParaRPr lang="zh-CN" altLang="en-US" sz="20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Unsupervised model</a:t>
            </a:r>
            <a:endParaRPr lang="zh-CN" altLang="en-US" sz="2000" dirty="0" smtClean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97251"/>
            <a:ext cx="2057400" cy="1277656"/>
          </a:xfrm>
          <a:prstGeom prst="rect">
            <a:avLst/>
          </a:prstGeom>
        </p:spPr>
      </p:pic>
      <p:pic>
        <p:nvPicPr>
          <p:cNvPr id="5" name="Picture 19" descr="Untitled.pd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8" t="27533" r="7860" b="28090"/>
          <a:stretch/>
        </p:blipFill>
        <p:spPr>
          <a:xfrm>
            <a:off x="1371600" y="1904999"/>
            <a:ext cx="2667000" cy="117274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1000" y="990600"/>
            <a:ext cx="56877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Document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Representation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Using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err="1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Keyphrases</a:t>
            </a:r>
            <a:endParaRPr lang="en-US" sz="2000" b="1" i="0" dirty="0">
              <a:solidFill>
                <a:srgbClr val="555555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79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136" y="1863933"/>
            <a:ext cx="8555181" cy="4980712"/>
          </a:xfrm>
        </p:spPr>
        <p:txBody>
          <a:bodyPr/>
          <a:lstStyle/>
          <a:p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How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to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identify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document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err="1" smtClean="0">
                <a:latin typeface="Helvetica Light" charset="0"/>
                <a:ea typeface="Helvetica Light" charset="0"/>
                <a:cs typeface="Helvetica Light" charset="0"/>
              </a:rPr>
              <a:t>keyphrases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?</a:t>
            </a:r>
            <a:endParaRPr lang="zh-CN" altLang="en-US" sz="20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lvl="1"/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Can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be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latent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mentions</a:t>
            </a:r>
            <a:endParaRPr lang="zh-CN" altLang="en-US" sz="20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lvl="1"/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Relatedness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scores</a:t>
            </a:r>
            <a:endParaRPr lang="zh-CN" altLang="en-US" sz="20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zh-CN" altLang="en-US" sz="20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How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to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deal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with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relationship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between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quality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phrases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?</a:t>
            </a:r>
            <a:endParaRPr lang="en-US" sz="20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" y="990600"/>
            <a:ext cx="1553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Challenges</a:t>
            </a:r>
            <a:endParaRPr lang="en-US" sz="2000" b="1" i="0" dirty="0">
              <a:solidFill>
                <a:srgbClr val="555555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0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76400"/>
            <a:ext cx="8555181" cy="4980712"/>
          </a:xfrm>
        </p:spPr>
        <p:txBody>
          <a:bodyPr/>
          <a:lstStyle/>
          <a:p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How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to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identify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document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err="1" smtClean="0">
                <a:latin typeface="Helvetica Light" charset="0"/>
                <a:ea typeface="Helvetica Light" charset="0"/>
                <a:cs typeface="Helvetica Light" charset="0"/>
              </a:rPr>
              <a:t>keyphrases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?</a:t>
            </a:r>
            <a:endParaRPr lang="zh-CN" altLang="en-US" sz="20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lvl="1"/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Powered by </a:t>
            </a:r>
            <a:r>
              <a:rPr lang="en-US" altLang="zh-CN" sz="2000" dirty="0" smtClean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Bayesian Inference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on</a:t>
            </a:r>
            <a:r>
              <a:rPr lang="en-US" altLang="zh-CN" sz="2000" dirty="0" smtClean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“Quality</a:t>
            </a:r>
            <a:r>
              <a:rPr lang="zh-CN" altLang="en-US" sz="2000" dirty="0" smtClean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P</a:t>
            </a:r>
            <a:r>
              <a:rPr lang="en-US" altLang="zh-CN" sz="2000" dirty="0" smtClean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hrase </a:t>
            </a:r>
            <a:r>
              <a:rPr lang="en-US" altLang="zh-CN" sz="2000" dirty="0" smtClean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Silhouette”</a:t>
            </a:r>
            <a:r>
              <a:rPr lang="zh-CN" altLang="en-US" sz="2000" dirty="0" smtClean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endParaRPr lang="en-US" altLang="zh-CN" sz="2000" dirty="0" smtClean="0">
              <a:solidFill>
                <a:srgbClr val="FF0000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lvl="2"/>
            <a:r>
              <a:rPr lang="en-US" altLang="zh-CN" sz="1600" dirty="0" smtClean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Quality</a:t>
            </a:r>
            <a:r>
              <a:rPr lang="zh-CN" altLang="en-US" sz="1600" dirty="0" smtClean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 smtClean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Phrase </a:t>
            </a:r>
            <a:r>
              <a:rPr lang="en-US" altLang="zh-CN" sz="1600" dirty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Silhouette: </a:t>
            </a:r>
            <a:r>
              <a:rPr lang="en-US" altLang="zh-CN" sz="1600" dirty="0">
                <a:latin typeface="Helvetica Light" charset="0"/>
                <a:ea typeface="Helvetica Light" charset="0"/>
                <a:cs typeface="Helvetica Light" charset="0"/>
              </a:rPr>
              <a:t>Topic</a:t>
            </a:r>
            <a:r>
              <a:rPr lang="zh-CN" altLang="en-US" sz="16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>
                <a:latin typeface="Helvetica Light" charset="0"/>
                <a:ea typeface="Helvetica Light" charset="0"/>
                <a:cs typeface="Helvetica Light" charset="0"/>
              </a:rPr>
              <a:t>centered on</a:t>
            </a:r>
            <a:r>
              <a:rPr lang="zh-CN" altLang="en-US" sz="16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 smtClean="0">
                <a:latin typeface="Helvetica Light" charset="0"/>
                <a:ea typeface="Helvetica Light" charset="0"/>
                <a:cs typeface="Helvetica Light" charset="0"/>
              </a:rPr>
              <a:t>quality</a:t>
            </a:r>
            <a:r>
              <a:rPr lang="zh-CN" alt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 smtClean="0">
                <a:latin typeface="Helvetica Light" charset="0"/>
                <a:ea typeface="Helvetica Light" charset="0"/>
                <a:cs typeface="Helvetica Light" charset="0"/>
              </a:rPr>
              <a:t>phrase</a:t>
            </a:r>
            <a:endParaRPr lang="en-US" altLang="zh-CN" sz="16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 lvl="3"/>
            <a:r>
              <a:rPr lang="en-US" altLang="zh-CN" sz="1400" dirty="0">
                <a:latin typeface="Helvetica Light" charset="0"/>
                <a:ea typeface="Helvetica Light" charset="0"/>
                <a:cs typeface="Helvetica Light" charset="0"/>
              </a:rPr>
              <a:t>“Reverse”</a:t>
            </a:r>
            <a:r>
              <a:rPr lang="zh-CN" altLang="en-US" sz="14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400" dirty="0">
                <a:latin typeface="Helvetica Light" charset="0"/>
                <a:ea typeface="Helvetica Light" charset="0"/>
                <a:cs typeface="Helvetica Light" charset="0"/>
              </a:rPr>
              <a:t>topic</a:t>
            </a:r>
            <a:r>
              <a:rPr lang="zh-CN" altLang="en-US" sz="14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400" dirty="0">
                <a:latin typeface="Helvetica Light" charset="0"/>
                <a:ea typeface="Helvetica Light" charset="0"/>
                <a:cs typeface="Helvetica Light" charset="0"/>
              </a:rPr>
              <a:t>models</a:t>
            </a:r>
            <a:endParaRPr lang="zh-CN" altLang="en-US" sz="14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 lvl="3"/>
            <a:r>
              <a:rPr lang="en-US" altLang="zh-CN" sz="1400" dirty="0">
                <a:latin typeface="Helvetica Light" charset="0"/>
                <a:ea typeface="Helvetica Light" charset="0"/>
                <a:cs typeface="Helvetica Light" charset="0"/>
              </a:rPr>
              <a:t>“Pseudo</a:t>
            </a:r>
            <a:r>
              <a:rPr lang="zh-CN" altLang="en-US" sz="14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400" dirty="0">
                <a:latin typeface="Helvetica Light" charset="0"/>
                <a:ea typeface="Helvetica Light" charset="0"/>
                <a:cs typeface="Helvetica Light" charset="0"/>
              </a:rPr>
              <a:t>content”</a:t>
            </a:r>
            <a:r>
              <a:rPr lang="zh-CN" altLang="en-US" sz="14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400" dirty="0">
                <a:latin typeface="Helvetica Light" charset="0"/>
                <a:ea typeface="Helvetica Light" charset="0"/>
                <a:cs typeface="Helvetica Light" charset="0"/>
              </a:rPr>
              <a:t>for</a:t>
            </a:r>
            <a:r>
              <a:rPr lang="zh-CN" altLang="en-US" sz="14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400" dirty="0" smtClean="0">
                <a:latin typeface="Helvetica Light" charset="0"/>
                <a:ea typeface="Helvetica Light" charset="0"/>
                <a:cs typeface="Helvetica Light" charset="0"/>
              </a:rPr>
              <a:t>quality</a:t>
            </a:r>
            <a:r>
              <a:rPr lang="zh-CN" altLang="en-US" sz="14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400" dirty="0" smtClean="0">
                <a:latin typeface="Helvetica Light" charset="0"/>
                <a:ea typeface="Helvetica Light" charset="0"/>
                <a:cs typeface="Helvetica Light" charset="0"/>
              </a:rPr>
              <a:t>phrase</a:t>
            </a:r>
            <a:endParaRPr lang="zh-CN" altLang="en-US" sz="14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 lvl="2"/>
            <a:endParaRPr lang="zh-CN" altLang="en-US" sz="2000" dirty="0" smtClean="0">
              <a:solidFill>
                <a:srgbClr val="FF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1779" t="9296" r="33993" b="48460"/>
          <a:stretch/>
        </p:blipFill>
        <p:spPr>
          <a:xfrm>
            <a:off x="2057400" y="3962400"/>
            <a:ext cx="4368155" cy="1905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1000" y="990600"/>
            <a:ext cx="18646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General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Ideas</a:t>
            </a:r>
            <a:endParaRPr lang="en-US" sz="2000" b="1" i="0" dirty="0">
              <a:solidFill>
                <a:srgbClr val="555555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38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37" y="1681258"/>
            <a:ext cx="8555181" cy="4980712"/>
          </a:xfrm>
        </p:spPr>
        <p:txBody>
          <a:bodyPr/>
          <a:lstStyle/>
          <a:p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How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to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deal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with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relationship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between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quality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phrases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?</a:t>
            </a:r>
          </a:p>
          <a:p>
            <a:pPr lvl="1"/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Phrases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are </a:t>
            </a:r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interconnected as a </a:t>
            </a:r>
            <a:r>
              <a:rPr lang="en-US" sz="2000" dirty="0" smtClean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Directed Acyclic Graph</a:t>
            </a:r>
            <a:endParaRPr lang="en-US" sz="2000" dirty="0">
              <a:solidFill>
                <a:srgbClr val="FF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624" y="3130255"/>
            <a:ext cx="3485722" cy="24609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46282" y="4171614"/>
            <a:ext cx="141012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latin typeface="+mj-lt"/>
              </a:rPr>
              <a:t>Text</a:t>
            </a:r>
            <a:r>
              <a:rPr lang="zh-CN" altLang="en-US" sz="1350" dirty="0">
                <a:latin typeface="+mj-lt"/>
              </a:rPr>
              <a:t> </a:t>
            </a:r>
            <a:r>
              <a:rPr lang="en-US" altLang="zh-CN" sz="1350" dirty="0">
                <a:latin typeface="+mj-lt"/>
              </a:rPr>
              <a:t>Mining</a:t>
            </a:r>
            <a:endParaRPr lang="en-US" sz="135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51346" y="4856094"/>
            <a:ext cx="141012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latin typeface="+mj-lt"/>
              </a:rPr>
              <a:t>Data</a:t>
            </a:r>
            <a:r>
              <a:rPr lang="zh-CN" altLang="en-US" sz="1350" dirty="0">
                <a:latin typeface="+mj-lt"/>
              </a:rPr>
              <a:t> </a:t>
            </a:r>
            <a:r>
              <a:rPr lang="en-US" altLang="zh-CN" sz="1350" dirty="0">
                <a:latin typeface="+mj-lt"/>
              </a:rPr>
              <a:t>Mining</a:t>
            </a:r>
            <a:endParaRPr lang="en-US" sz="135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55518" y="3130255"/>
            <a:ext cx="141012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latin typeface="+mj-lt"/>
              </a:rPr>
              <a:t>Networking</a:t>
            </a:r>
            <a:endParaRPr lang="en-US" sz="135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067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000" y="990600"/>
            <a:ext cx="62376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Framework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for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Latent</a:t>
            </a:r>
            <a:r>
              <a:rPr lang="zh-CN" altLang="en-US" sz="2000" b="1" dirty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Keyphrase</a:t>
            </a:r>
            <a:r>
              <a:rPr lang="zh-CN" altLang="en-US" sz="2000" b="1" dirty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Inference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(LAKI)</a:t>
            </a:r>
            <a:endParaRPr lang="en-US" sz="2000" b="1" i="0" dirty="0">
              <a:solidFill>
                <a:srgbClr val="555555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48" y="2209800"/>
            <a:ext cx="817245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6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48" y="2209800"/>
            <a:ext cx="8172450" cy="2971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22789" y="2209800"/>
            <a:ext cx="5693019" cy="15467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06376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926" y="1877288"/>
            <a:ext cx="8555181" cy="4980712"/>
          </a:xfrm>
        </p:spPr>
        <p:txBody>
          <a:bodyPr/>
          <a:lstStyle/>
          <a:p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Learning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Hierarchical Bayesian Network (DAG)</a:t>
            </a:r>
            <a:endParaRPr lang="en-US" sz="20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66143" y="3960299"/>
            <a:ext cx="12725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solidFill>
                  <a:srgbClr val="0070C0"/>
                </a:solidFill>
              </a:rPr>
              <a:t>Binary</a:t>
            </a:r>
            <a:r>
              <a:rPr lang="zh-CN" altLang="en-US" sz="1350" dirty="0">
                <a:solidFill>
                  <a:srgbClr val="0070C0"/>
                </a:solidFill>
              </a:rPr>
              <a:t> </a:t>
            </a:r>
            <a:r>
              <a:rPr lang="en-US" altLang="zh-CN" sz="1350" dirty="0">
                <a:solidFill>
                  <a:srgbClr val="0070C0"/>
                </a:solidFill>
              </a:rPr>
              <a:t>Variables</a:t>
            </a:r>
            <a:endParaRPr lang="en-US" sz="1350" dirty="0">
              <a:solidFill>
                <a:srgbClr val="0070C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000" y="990600"/>
            <a:ext cx="32880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Quality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Phrase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Silhouette</a:t>
            </a:r>
            <a:endParaRPr lang="en-US" sz="2000" b="1" i="0" dirty="0">
              <a:solidFill>
                <a:srgbClr val="555555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370" y="3020498"/>
            <a:ext cx="5605362" cy="200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370" y="3020498"/>
            <a:ext cx="5605362" cy="200870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49008"/>
            <a:ext cx="8555181" cy="4980712"/>
          </a:xfrm>
        </p:spPr>
        <p:txBody>
          <a:bodyPr/>
          <a:lstStyle/>
          <a:p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Model Learning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: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learning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link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weights</a:t>
            </a:r>
            <a:endParaRPr lang="en-US" sz="20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Structure Learning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: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learning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network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structure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03838" y="3200400"/>
            <a:ext cx="115584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solidFill>
                  <a:srgbClr val="FF0000"/>
                </a:solidFill>
              </a:rPr>
              <a:t>Weight?</a:t>
            </a:r>
            <a:endParaRPr lang="en-US" sz="1350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" y="990600"/>
            <a:ext cx="20794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Model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Learning</a:t>
            </a:r>
            <a:endParaRPr lang="en-US" sz="2000" b="1" i="0" dirty="0">
              <a:solidFill>
                <a:srgbClr val="555555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74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4128505"/>
            <a:ext cx="6843713" cy="8072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186" y="1015745"/>
            <a:ext cx="2864840" cy="238448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5305363" y="4821615"/>
            <a:ext cx="0" cy="437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66932" y="5237202"/>
            <a:ext cx="12521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latin typeface="+mj-lt"/>
              </a:rPr>
              <a:t>Noise / Prior</a:t>
            </a:r>
            <a:endParaRPr lang="en-US" sz="15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6029186" y="5237202"/>
                <a:ext cx="2962414" cy="572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500" dirty="0" smtClean="0">
                    <a:latin typeface="+mj-lt"/>
                  </a:rPr>
                  <a:t>Aggregated</a:t>
                </a:r>
                <a:r>
                  <a:rPr lang="zh-CN" altLang="en-US" sz="1500" dirty="0">
                    <a:latin typeface="+mj-lt"/>
                  </a:rPr>
                  <a:t> </a:t>
                </a:r>
                <a:r>
                  <a:rPr lang="en-US" altLang="zh-CN" sz="1500" dirty="0">
                    <a:latin typeface="+mj-lt"/>
                  </a:rPr>
                  <a:t>over</a:t>
                </a:r>
                <a:r>
                  <a:rPr lang="zh-CN" altLang="en-US" sz="1500" dirty="0">
                    <a:latin typeface="+mj-lt"/>
                  </a:rPr>
                  <a:t> </a:t>
                </a:r>
                <a:r>
                  <a:rPr lang="en-US" altLang="zh-CN" sz="1500" dirty="0">
                    <a:latin typeface="+mj-lt"/>
                  </a:rPr>
                  <a:t>all</a:t>
                </a:r>
                <a:r>
                  <a:rPr lang="zh-CN" altLang="en-US" sz="1500" dirty="0">
                    <a:latin typeface="+mj-lt"/>
                  </a:rPr>
                  <a:t> </a:t>
                </a:r>
                <a:r>
                  <a:rPr lang="en-US" altLang="zh-CN" sz="1500" dirty="0">
                    <a:latin typeface="+mj-lt"/>
                  </a:rPr>
                  <a:t>other</a:t>
                </a:r>
                <a:r>
                  <a:rPr lang="zh-CN" altLang="en-US" sz="1500" dirty="0">
                    <a:latin typeface="+mj-lt"/>
                  </a:rPr>
                  <a:t> </a:t>
                </a:r>
                <a:r>
                  <a:rPr lang="en-US" altLang="zh-CN" sz="1500" dirty="0">
                    <a:latin typeface="+mj-lt"/>
                  </a:rPr>
                  <a:t>links</a:t>
                </a:r>
                <a:r>
                  <a:rPr lang="zh-CN" altLang="en-US" sz="1500" dirty="0">
                    <a:latin typeface="+mj-lt"/>
                  </a:rPr>
                  <a:t> </a:t>
                </a:r>
                <a:r>
                  <a:rPr lang="en-US" altLang="zh-CN" sz="1500" dirty="0">
                    <a:latin typeface="+mj-lt"/>
                  </a:rPr>
                  <a:t>connected</a:t>
                </a:r>
                <a:r>
                  <a:rPr lang="zh-CN" altLang="en-US" sz="1500" dirty="0">
                    <a:latin typeface="+mj-lt"/>
                  </a:rPr>
                  <a:t> </a:t>
                </a:r>
                <a:r>
                  <a:rPr lang="en-US" altLang="zh-CN" sz="1500" dirty="0" smtClean="0">
                    <a:latin typeface="+mj-lt"/>
                  </a:rPr>
                  <a:t>with</a:t>
                </a:r>
                <a:r>
                  <a:rPr lang="zh-CN" altLang="en-US" sz="1500" dirty="0" smtClean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5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1500" b="0" i="1" smtClean="0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5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1500" dirty="0">
                  <a:latin typeface="+mj-lt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9186" y="5237202"/>
                <a:ext cx="2962414" cy="572529"/>
              </a:xfrm>
              <a:prstGeom prst="rect">
                <a:avLst/>
              </a:prstGeom>
              <a:blipFill rotWithShape="0">
                <a:blip r:embed="rId4"/>
                <a:stretch>
                  <a:fillRect l="-823" t="-2128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V="1">
            <a:off x="6469852" y="4821615"/>
            <a:ext cx="0" cy="437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/>
          <p:cNvSpPr txBox="1">
            <a:spLocks/>
          </p:cNvSpPr>
          <p:nvPr/>
        </p:nvSpPr>
        <p:spPr>
          <a:xfrm>
            <a:off x="381001" y="1849008"/>
            <a:ext cx="5791200" cy="4980712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Use</a:t>
            </a:r>
            <a:r>
              <a:rPr lang="zh-CN" altLang="en-US" sz="20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Z</a:t>
            </a:r>
            <a:r>
              <a:rPr lang="zh-CN" altLang="en-US" sz="20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to</a:t>
            </a:r>
            <a:r>
              <a:rPr lang="zh-CN" altLang="en-US" sz="20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represent</a:t>
            </a:r>
            <a:r>
              <a:rPr lang="zh-CN" altLang="en-US" sz="20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K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(quality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phrases)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and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T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(content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units)</a:t>
            </a:r>
            <a:endParaRPr lang="zh-CN" altLang="en-US" sz="2000" dirty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2000" dirty="0">
                <a:latin typeface="Helvetica Light" charset="0"/>
                <a:ea typeface="Helvetica Light" charset="0"/>
                <a:cs typeface="Helvetica Light" charset="0"/>
              </a:rPr>
              <a:t>Noisy-OR</a:t>
            </a:r>
            <a:endParaRPr lang="zh-CN" altLang="en-US" sz="20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 lvl="1"/>
            <a:r>
              <a:rPr lang="en-US" altLang="zh-CN" sz="1600" dirty="0">
                <a:latin typeface="Helvetica Light" charset="0"/>
                <a:ea typeface="Helvetica Light" charset="0"/>
                <a:cs typeface="Helvetica Light" charset="0"/>
              </a:rPr>
              <a:t>A</a:t>
            </a:r>
            <a:r>
              <a:rPr lang="zh-CN" altLang="en-US" sz="16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>
                <a:latin typeface="Helvetica Light" charset="0"/>
                <a:ea typeface="Helvetica Light" charset="0"/>
                <a:cs typeface="Helvetica Light" charset="0"/>
              </a:rPr>
              <a:t>parent</a:t>
            </a:r>
            <a:r>
              <a:rPr lang="zh-CN" altLang="en-US" sz="16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>
                <a:latin typeface="Helvetica Light" charset="0"/>
                <a:ea typeface="Helvetica Light" charset="0"/>
                <a:cs typeface="Helvetica Light" charset="0"/>
              </a:rPr>
              <a:t>node</a:t>
            </a:r>
            <a:r>
              <a:rPr lang="zh-CN" altLang="en-US" sz="16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>
                <a:latin typeface="Helvetica Light" charset="0"/>
                <a:ea typeface="Helvetica Light" charset="0"/>
                <a:cs typeface="Helvetica Light" charset="0"/>
              </a:rPr>
              <a:t>is</a:t>
            </a:r>
            <a:r>
              <a:rPr lang="zh-CN" altLang="en-US" sz="16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>
                <a:latin typeface="Helvetica Light" charset="0"/>
                <a:ea typeface="Helvetica Light" charset="0"/>
                <a:cs typeface="Helvetica Light" charset="0"/>
              </a:rPr>
              <a:t>easier</a:t>
            </a:r>
            <a:r>
              <a:rPr lang="zh-CN" altLang="en-US" sz="16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>
                <a:latin typeface="Helvetica Light" charset="0"/>
                <a:ea typeface="Helvetica Light" charset="0"/>
                <a:cs typeface="Helvetica Light" charset="0"/>
              </a:rPr>
              <a:t>to</a:t>
            </a:r>
            <a:r>
              <a:rPr lang="zh-CN" altLang="en-US" sz="16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>
                <a:latin typeface="Helvetica Light" charset="0"/>
                <a:ea typeface="Helvetica Light" charset="0"/>
                <a:cs typeface="Helvetica Light" charset="0"/>
              </a:rPr>
              <a:t>activate</a:t>
            </a:r>
            <a:r>
              <a:rPr lang="zh-CN" altLang="en-US" sz="16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>
                <a:latin typeface="Helvetica Light" charset="0"/>
                <a:ea typeface="Helvetica Light" charset="0"/>
                <a:cs typeface="Helvetica Light" charset="0"/>
              </a:rPr>
              <a:t>its</a:t>
            </a:r>
            <a:r>
              <a:rPr lang="zh-CN" altLang="en-US" sz="16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>
                <a:latin typeface="Helvetica Light" charset="0"/>
                <a:ea typeface="Helvetica Light" charset="0"/>
                <a:cs typeface="Helvetica Light" charset="0"/>
              </a:rPr>
              <a:t>children</a:t>
            </a:r>
            <a:r>
              <a:rPr lang="zh-CN" altLang="en-US" sz="16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>
                <a:latin typeface="Helvetica Light" charset="0"/>
                <a:ea typeface="Helvetica Light" charset="0"/>
                <a:cs typeface="Helvetica Light" charset="0"/>
              </a:rPr>
              <a:t>when</a:t>
            </a:r>
            <a:r>
              <a:rPr lang="zh-CN" altLang="en-US" sz="16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>
                <a:latin typeface="Helvetica Light" charset="0"/>
                <a:ea typeface="Helvetica Light" charset="0"/>
                <a:cs typeface="Helvetica Light" charset="0"/>
              </a:rPr>
              <a:t>the</a:t>
            </a:r>
            <a:r>
              <a:rPr lang="zh-CN" altLang="en-US" sz="16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>
                <a:latin typeface="Helvetica Light" charset="0"/>
                <a:ea typeface="Helvetica Light" charset="0"/>
                <a:cs typeface="Helvetica Light" charset="0"/>
              </a:rPr>
              <a:t>link</a:t>
            </a:r>
            <a:r>
              <a:rPr lang="zh-CN" altLang="en-US" sz="16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>
                <a:latin typeface="Helvetica Light" charset="0"/>
                <a:ea typeface="Helvetica Light" charset="0"/>
                <a:cs typeface="Helvetica Light" charset="0"/>
              </a:rPr>
              <a:t>weight</a:t>
            </a:r>
            <a:r>
              <a:rPr lang="zh-CN" altLang="en-US" sz="16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>
                <a:latin typeface="Helvetica Light" charset="0"/>
                <a:ea typeface="Helvetica Light" charset="0"/>
                <a:cs typeface="Helvetica Light" charset="0"/>
              </a:rPr>
              <a:t>is</a:t>
            </a:r>
            <a:r>
              <a:rPr lang="zh-CN" altLang="en-US" sz="16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>
                <a:latin typeface="Helvetica Light" charset="0"/>
                <a:ea typeface="Helvetica Light" charset="0"/>
                <a:cs typeface="Helvetica Light" charset="0"/>
              </a:rPr>
              <a:t>larger</a:t>
            </a:r>
            <a:endParaRPr lang="zh-CN" altLang="en-US" sz="16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 lvl="1"/>
            <a:r>
              <a:rPr lang="en-US" altLang="zh-CN" sz="1600" dirty="0">
                <a:latin typeface="Helvetica Light" charset="0"/>
                <a:ea typeface="Helvetica Light" charset="0"/>
                <a:cs typeface="Helvetica Light" charset="0"/>
              </a:rPr>
              <a:t>A</a:t>
            </a:r>
            <a:r>
              <a:rPr lang="zh-CN" altLang="en-US" sz="16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>
                <a:latin typeface="Helvetica Light" charset="0"/>
                <a:ea typeface="Helvetica Light" charset="0"/>
                <a:cs typeface="Helvetica Light" charset="0"/>
              </a:rPr>
              <a:t>child</a:t>
            </a:r>
            <a:r>
              <a:rPr lang="zh-CN" altLang="en-US" sz="16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>
                <a:latin typeface="Helvetica Light" charset="0"/>
                <a:ea typeface="Helvetica Light" charset="0"/>
                <a:cs typeface="Helvetica Light" charset="0"/>
              </a:rPr>
              <a:t>node</a:t>
            </a:r>
            <a:r>
              <a:rPr lang="zh-CN" altLang="en-US" sz="16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>
                <a:latin typeface="Helvetica Light" charset="0"/>
                <a:ea typeface="Helvetica Light" charset="0"/>
                <a:cs typeface="Helvetica Light" charset="0"/>
              </a:rPr>
              <a:t>is</a:t>
            </a:r>
            <a:r>
              <a:rPr lang="zh-CN" altLang="en-US" sz="16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>
                <a:latin typeface="Helvetica Light" charset="0"/>
                <a:ea typeface="Helvetica Light" charset="0"/>
                <a:cs typeface="Helvetica Light" charset="0"/>
              </a:rPr>
              <a:t>influenced</a:t>
            </a:r>
            <a:r>
              <a:rPr lang="zh-CN" altLang="en-US" sz="16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>
                <a:latin typeface="Helvetica Light" charset="0"/>
                <a:ea typeface="Helvetica Light" charset="0"/>
                <a:cs typeface="Helvetica Light" charset="0"/>
              </a:rPr>
              <a:t>by</a:t>
            </a:r>
            <a:r>
              <a:rPr lang="zh-CN" altLang="en-US" sz="16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>
                <a:latin typeface="Helvetica Light" charset="0"/>
                <a:ea typeface="Helvetica Light" charset="0"/>
                <a:cs typeface="Helvetica Light" charset="0"/>
              </a:rPr>
              <a:t>all</a:t>
            </a:r>
            <a:r>
              <a:rPr lang="zh-CN" altLang="en-US" sz="16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>
                <a:latin typeface="Helvetica Light" charset="0"/>
                <a:ea typeface="Helvetica Light" charset="0"/>
                <a:cs typeface="Helvetica Light" charset="0"/>
              </a:rPr>
              <a:t>its</a:t>
            </a:r>
            <a:r>
              <a:rPr lang="zh-CN" altLang="en-US" sz="16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>
                <a:latin typeface="Helvetica Light" charset="0"/>
                <a:ea typeface="Helvetica Light" charset="0"/>
                <a:cs typeface="Helvetica Light" charset="0"/>
              </a:rPr>
              <a:t>parents</a:t>
            </a:r>
            <a:endParaRPr lang="en-US" sz="1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81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736" t="53285" r="33539"/>
          <a:stretch/>
        </p:blipFill>
        <p:spPr>
          <a:xfrm>
            <a:off x="574374" y="2495550"/>
            <a:ext cx="7725077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8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81000" y="990600"/>
            <a:ext cx="63355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Working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with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Text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is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A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Big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Challenge: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Short,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Noisy</a:t>
            </a:r>
            <a:endParaRPr lang="en-US" sz="2000" b="1" i="0" dirty="0">
              <a:solidFill>
                <a:srgbClr val="555555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12970"/>
            <a:ext cx="1352550" cy="1352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" r="1907"/>
          <a:stretch/>
        </p:blipFill>
        <p:spPr>
          <a:xfrm>
            <a:off x="3048000" y="2167758"/>
            <a:ext cx="4495800" cy="10348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559052"/>
            <a:ext cx="1600200" cy="7143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890" y="3559052"/>
            <a:ext cx="5748868" cy="7462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93" b="100000" l="4018" r="96429">
                        <a14:foregroundMark x1="25000" y1="50893" x2="25000" y2="50893"/>
                        <a14:foregroundMark x1="42857" y1="50893" x2="42857" y2="50893"/>
                        <a14:foregroundMark x1="69196" y1="54464" x2="69196" y2="544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4690331"/>
            <a:ext cx="1066800" cy="1066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890" y="4953000"/>
            <a:ext cx="4882185" cy="54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4701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104" y="1877288"/>
            <a:ext cx="8555181" cy="4980712"/>
          </a:xfrm>
        </p:spPr>
        <p:txBody>
          <a:bodyPr/>
          <a:lstStyle/>
          <a:p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Training data: Documents</a:t>
            </a:r>
          </a:p>
          <a:p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Expectation-step:</a:t>
            </a:r>
          </a:p>
          <a:p>
            <a:pPr lvl="1"/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For each document, collect sufficient statistics</a:t>
            </a:r>
          </a:p>
          <a:p>
            <a:pPr lvl="2"/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Link firing probability</a:t>
            </a:r>
          </a:p>
          <a:p>
            <a:pPr lvl="2"/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Node </a:t>
            </a:r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activat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ion</a:t>
            </a:r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probability</a:t>
            </a:r>
          </a:p>
          <a:p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Maximization-step:</a:t>
            </a:r>
          </a:p>
          <a:p>
            <a:pPr lvl="1"/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Update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l</a:t>
            </a:r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ink </a:t>
            </a:r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weight</a:t>
            </a:r>
            <a:endParaRPr lang="en-US" sz="20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67599" y="4982476"/>
            <a:ext cx="16331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latin typeface="+mj-lt"/>
              </a:rPr>
              <a:t>Fully</a:t>
            </a:r>
            <a:r>
              <a:rPr lang="zh-CN" altLang="en-US" sz="1500" dirty="0">
                <a:latin typeface="+mj-lt"/>
              </a:rPr>
              <a:t> </a:t>
            </a:r>
            <a:r>
              <a:rPr lang="en-US" altLang="zh-CN" sz="1500" dirty="0">
                <a:latin typeface="+mj-lt"/>
              </a:rPr>
              <a:t>observed</a:t>
            </a:r>
            <a:r>
              <a:rPr lang="zh-CN" altLang="en-US" sz="1500" dirty="0">
                <a:latin typeface="+mj-lt"/>
              </a:rPr>
              <a:t> </a:t>
            </a:r>
            <a:r>
              <a:rPr lang="en-US" altLang="zh-CN" sz="1500" dirty="0">
                <a:latin typeface="+mj-lt"/>
              </a:rPr>
              <a:t>content</a:t>
            </a:r>
            <a:r>
              <a:rPr lang="zh-CN" altLang="en-US" sz="1500" dirty="0">
                <a:latin typeface="+mj-lt"/>
              </a:rPr>
              <a:t> </a:t>
            </a:r>
            <a:r>
              <a:rPr lang="en-US" altLang="zh-CN" sz="1500" dirty="0">
                <a:latin typeface="+mj-lt"/>
              </a:rPr>
              <a:t>units</a:t>
            </a:r>
            <a:endParaRPr lang="en-US" sz="15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57604" y="3168893"/>
            <a:ext cx="21936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>
                <a:latin typeface="+mj-lt"/>
              </a:rPr>
              <a:t>Partially</a:t>
            </a:r>
            <a:r>
              <a:rPr lang="zh-CN" altLang="en-US" sz="1500" dirty="0">
                <a:latin typeface="+mj-lt"/>
              </a:rPr>
              <a:t> </a:t>
            </a:r>
            <a:r>
              <a:rPr lang="en-US" altLang="zh-CN" sz="1500" dirty="0">
                <a:latin typeface="+mj-lt"/>
              </a:rPr>
              <a:t>observed</a:t>
            </a:r>
            <a:r>
              <a:rPr lang="zh-CN" altLang="en-US" sz="1500" dirty="0">
                <a:latin typeface="+mj-lt"/>
              </a:rPr>
              <a:t> </a:t>
            </a:r>
            <a:r>
              <a:rPr lang="en-US" altLang="zh-CN" sz="1500" dirty="0">
                <a:latin typeface="+mj-lt"/>
              </a:rPr>
              <a:t>document</a:t>
            </a:r>
            <a:r>
              <a:rPr lang="zh-CN" altLang="en-US" sz="1500" dirty="0">
                <a:latin typeface="+mj-lt"/>
              </a:rPr>
              <a:t> </a:t>
            </a:r>
            <a:r>
              <a:rPr lang="en-US" altLang="zh-CN" sz="1500" dirty="0" err="1">
                <a:latin typeface="+mj-lt"/>
              </a:rPr>
              <a:t>keyphrases</a:t>
            </a:r>
            <a:endParaRPr lang="en-US" sz="15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251" y="3883582"/>
            <a:ext cx="3941649" cy="794603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7563953" y="3757018"/>
            <a:ext cx="0" cy="339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8153400" y="4468056"/>
            <a:ext cx="0" cy="420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81000" y="990600"/>
            <a:ext cx="40991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Maximum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Likelihood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Estimation</a:t>
            </a:r>
            <a:endParaRPr lang="en-US" sz="2000" b="1" i="0" dirty="0">
              <a:solidFill>
                <a:srgbClr val="555555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38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370" y="3020498"/>
            <a:ext cx="5605362" cy="200870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49008"/>
            <a:ext cx="8555181" cy="4980712"/>
          </a:xfrm>
        </p:spPr>
        <p:txBody>
          <a:bodyPr/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Model Learning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: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learning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link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weights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Structure Learning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: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learning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network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structure</a:t>
            </a:r>
            <a:endParaRPr lang="en-US" sz="20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17979" y="3051135"/>
            <a:ext cx="13330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solidFill>
                  <a:srgbClr val="FF0000"/>
                </a:solidFill>
              </a:rPr>
              <a:t>Which</a:t>
            </a:r>
            <a:r>
              <a:rPr lang="zh-CN" altLang="en-US" sz="1350" dirty="0">
                <a:solidFill>
                  <a:srgbClr val="FF0000"/>
                </a:solidFill>
              </a:rPr>
              <a:t> </a:t>
            </a:r>
            <a:r>
              <a:rPr lang="en-US" altLang="zh-CN" sz="1350" dirty="0">
                <a:solidFill>
                  <a:srgbClr val="FF0000"/>
                </a:solidFill>
              </a:rPr>
              <a:t>node</a:t>
            </a:r>
            <a:r>
              <a:rPr lang="zh-CN" altLang="en-US" sz="1350" dirty="0">
                <a:solidFill>
                  <a:srgbClr val="FF0000"/>
                </a:solidFill>
              </a:rPr>
              <a:t> </a:t>
            </a:r>
            <a:r>
              <a:rPr lang="en-US" altLang="zh-CN" sz="1350" dirty="0">
                <a:solidFill>
                  <a:srgbClr val="FF0000"/>
                </a:solidFill>
              </a:rPr>
              <a:t>pair</a:t>
            </a:r>
            <a:r>
              <a:rPr lang="zh-CN" altLang="en-US" sz="1350" dirty="0">
                <a:solidFill>
                  <a:srgbClr val="FF0000"/>
                </a:solidFill>
              </a:rPr>
              <a:t> </a:t>
            </a:r>
            <a:r>
              <a:rPr lang="en-US" altLang="zh-CN" sz="1350" dirty="0">
                <a:solidFill>
                  <a:srgbClr val="FF0000"/>
                </a:solidFill>
              </a:rPr>
              <a:t>to</a:t>
            </a:r>
            <a:r>
              <a:rPr lang="zh-CN" altLang="en-US" sz="1350" dirty="0">
                <a:solidFill>
                  <a:srgbClr val="FF0000"/>
                </a:solidFill>
              </a:rPr>
              <a:t> </a:t>
            </a:r>
            <a:r>
              <a:rPr lang="en-US" altLang="zh-CN" sz="1350" dirty="0">
                <a:solidFill>
                  <a:srgbClr val="FF0000"/>
                </a:solidFill>
              </a:rPr>
              <a:t>connect?</a:t>
            </a:r>
            <a:endParaRPr lang="en-US" sz="1350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1000" y="990600"/>
            <a:ext cx="24785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Structure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Learning</a:t>
            </a:r>
            <a:endParaRPr lang="en-US" sz="2000" b="1" i="0" dirty="0">
              <a:solidFill>
                <a:srgbClr val="555555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4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9817" y="1752600"/>
            <a:ext cx="8555181" cy="4980712"/>
          </a:xfrm>
        </p:spPr>
        <p:txBody>
          <a:bodyPr/>
          <a:lstStyle/>
          <a:p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Quality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phrases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are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connected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to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content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units</a:t>
            </a:r>
            <a:endParaRPr lang="zh-CN" altLang="en-US" sz="20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lvl="1"/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Help</a:t>
            </a:r>
            <a:r>
              <a:rPr lang="zh-CN" alt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infer</a:t>
            </a:r>
            <a:r>
              <a:rPr lang="zh-CN" alt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document</a:t>
            </a:r>
            <a:r>
              <a:rPr lang="zh-CN" alt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err="1" smtClean="0">
                <a:latin typeface="Helvetica Light" charset="0"/>
                <a:ea typeface="Helvetica Light" charset="0"/>
                <a:cs typeface="Helvetica Light" charset="0"/>
              </a:rPr>
              <a:t>keyphrases</a:t>
            </a:r>
            <a:r>
              <a:rPr lang="zh-CN" alt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from</a:t>
            </a:r>
            <a:r>
              <a:rPr lang="zh-CN" alt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content</a:t>
            </a:r>
            <a:r>
              <a:rPr lang="zh-CN" alt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units</a:t>
            </a:r>
            <a:endParaRPr lang="zh-CN" altLang="en-US" sz="18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zh-CN" altLang="en-US" sz="20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Quality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phrases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are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interconnected</a:t>
            </a:r>
            <a:endParaRPr lang="zh-CN" altLang="en-US" sz="20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lvl="1"/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Help</a:t>
            </a:r>
            <a:r>
              <a:rPr lang="zh-CN" alt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infer</a:t>
            </a:r>
            <a:r>
              <a:rPr lang="zh-CN" alt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document</a:t>
            </a:r>
            <a:r>
              <a:rPr lang="zh-CN" alt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err="1" smtClean="0">
                <a:latin typeface="Helvetica Light" charset="0"/>
                <a:ea typeface="Helvetica Light" charset="0"/>
                <a:cs typeface="Helvetica Light" charset="0"/>
              </a:rPr>
              <a:t>keyphrases</a:t>
            </a:r>
            <a:r>
              <a:rPr lang="zh-CN" alt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from</a:t>
            </a:r>
            <a:r>
              <a:rPr lang="zh-CN" alt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other</a:t>
            </a:r>
            <a:r>
              <a:rPr lang="zh-CN" alt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err="1" smtClean="0">
                <a:latin typeface="Helvetica Light" charset="0"/>
                <a:ea typeface="Helvetica Light" charset="0"/>
                <a:cs typeface="Helvetica Light" charset="0"/>
              </a:rPr>
              <a:t>keyphrases</a:t>
            </a:r>
            <a:endParaRPr lang="zh-CN" altLang="en-US" sz="20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38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555181" cy="4980712"/>
          </a:xfrm>
        </p:spPr>
        <p:txBody>
          <a:bodyPr/>
          <a:lstStyle/>
          <a:p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Data-Driven,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DAG,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similar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to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ontology</a:t>
            </a:r>
            <a:endParaRPr lang="zh-CN" altLang="en-US" sz="20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Heuristic:</a:t>
            </a:r>
            <a:endParaRPr lang="zh-CN" altLang="en-US" sz="20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lvl="1"/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Two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nodes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are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connected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only</a:t>
            </a:r>
            <a:endParaRPr lang="zh-CN" altLang="en-US" sz="20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lvl="2"/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Closely</a:t>
            </a:r>
            <a:r>
              <a:rPr lang="zh-CN" alt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Related:</a:t>
            </a:r>
            <a:r>
              <a:rPr lang="zh-CN" alt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word2vec</a:t>
            </a:r>
            <a:endParaRPr lang="zh-CN" altLang="en-US" sz="18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lvl="2"/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Co-occur</a:t>
            </a:r>
            <a:r>
              <a:rPr lang="zh-CN" alt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frequently</a:t>
            </a:r>
            <a:endParaRPr lang="zh-CN" altLang="en-US" sz="18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lvl="1"/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Links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are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always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point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to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less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frequent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nodes</a:t>
            </a:r>
            <a:endParaRPr lang="zh-CN" altLang="en-US" sz="20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Work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well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in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practice</a:t>
            </a:r>
            <a:endParaRPr lang="zh-CN" altLang="en-US" sz="20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1000" y="990600"/>
            <a:ext cx="27887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A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Heuristic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Approach</a:t>
            </a:r>
            <a:endParaRPr lang="en-US" sz="2000" b="1" i="0" dirty="0">
              <a:solidFill>
                <a:srgbClr val="555555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82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48" y="2209800"/>
            <a:ext cx="8172450" cy="2971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22789" y="3711016"/>
            <a:ext cx="5693019" cy="15467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0534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153400" cy="3263504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When</a:t>
            </a:r>
            <a:r>
              <a:rPr lang="zh-CN" altLang="en-US" sz="20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do</a:t>
            </a:r>
            <a:r>
              <a:rPr lang="zh-CN" altLang="en-US" sz="20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we</a:t>
            </a:r>
            <a:r>
              <a:rPr lang="zh-CN" altLang="en-US" sz="20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need</a:t>
            </a:r>
            <a:r>
              <a:rPr lang="zh-CN" altLang="en-US" sz="20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inference</a:t>
            </a:r>
            <a:r>
              <a:rPr lang="zh-CN" altLang="en-US" sz="2000" dirty="0">
                <a:latin typeface="Helvetica Light" charset="0"/>
                <a:ea typeface="Helvetica Light" charset="0"/>
                <a:cs typeface="Helvetica Light" charset="0"/>
              </a:rPr>
              <a:t>？</a:t>
            </a:r>
          </a:p>
          <a:p>
            <a:pPr lvl="1"/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Expectation</a:t>
            </a:r>
            <a:r>
              <a:rPr lang="zh-CN" altLang="en-US" sz="20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step</a:t>
            </a:r>
            <a:r>
              <a:rPr lang="zh-CN" altLang="en-US" sz="20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in</a:t>
            </a:r>
            <a:r>
              <a:rPr lang="zh-CN" altLang="en-US" sz="20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model</a:t>
            </a:r>
            <a:r>
              <a:rPr lang="zh-CN" altLang="en-US" sz="20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learning</a:t>
            </a:r>
            <a:endParaRPr lang="zh-CN" altLang="en-US" sz="20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 lvl="1"/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New</a:t>
            </a:r>
            <a:r>
              <a:rPr lang="zh-CN" altLang="en-US" sz="20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documents</a:t>
            </a:r>
            <a:endParaRPr lang="zh-CN" altLang="en-US" sz="20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Why</a:t>
            </a:r>
            <a:r>
              <a:rPr lang="zh-CN" altLang="en-US" sz="20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is</a:t>
            </a:r>
            <a:r>
              <a:rPr lang="zh-CN" altLang="en-US" sz="20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it</a:t>
            </a:r>
            <a:r>
              <a:rPr lang="zh-CN" altLang="en-US" sz="20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slow?</a:t>
            </a:r>
            <a:endParaRPr lang="zh-CN" altLang="en-US" sz="20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 lvl="1"/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NP</a:t>
            </a:r>
            <a:r>
              <a:rPr lang="zh-CN" altLang="en-US" sz="20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hard</a:t>
            </a:r>
            <a:r>
              <a:rPr lang="zh-CN" altLang="en-US" sz="20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to</a:t>
            </a:r>
            <a:r>
              <a:rPr lang="zh-CN" altLang="en-US" sz="20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compute</a:t>
            </a:r>
            <a:r>
              <a:rPr lang="zh-CN" altLang="en-US" sz="20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posterior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probability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for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Noisy-Or</a:t>
            </a:r>
            <a:r>
              <a:rPr lang="zh-CN" altLang="en-US" sz="20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networks</a:t>
            </a:r>
            <a:endParaRPr lang="zh-CN" altLang="en-US" sz="20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 lvl="1"/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Approximate</a:t>
            </a:r>
            <a:r>
              <a:rPr lang="zh-CN" altLang="en-US" sz="20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inference</a:t>
            </a:r>
            <a:r>
              <a:rPr lang="zh-CN" altLang="en-US" sz="20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instead</a:t>
            </a:r>
            <a:endParaRPr lang="zh-CN" altLang="en-US" sz="20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 marL="0" indent="0">
              <a:buNone/>
            </a:pPr>
            <a:endParaRPr lang="zh-CN" altLang="en-US" sz="20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1000" y="990600"/>
            <a:ext cx="13244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Inference</a:t>
            </a:r>
            <a:endParaRPr lang="en-US" sz="2000" b="1" i="0" dirty="0">
              <a:solidFill>
                <a:srgbClr val="555555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48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011" y="1692653"/>
            <a:ext cx="8555181" cy="4980712"/>
          </a:xfrm>
        </p:spPr>
        <p:txBody>
          <a:bodyPr/>
          <a:lstStyle/>
          <a:p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Intuition: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endParaRPr lang="zh-CN" altLang="en-US" sz="20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lvl="1"/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Given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a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document,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only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a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few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quality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phrases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can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be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relevant</a:t>
            </a:r>
            <a:endParaRPr lang="zh-CN" altLang="en-US" sz="20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Propose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a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measure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to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rank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quality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phrases</a:t>
            </a:r>
            <a:endParaRPr lang="en-US" sz="20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412" y="3467879"/>
            <a:ext cx="5372100" cy="99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692" y="4642339"/>
            <a:ext cx="5476875" cy="457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93602" y="3190880"/>
            <a:ext cx="15605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solidFill>
                  <a:srgbClr val="0070C0"/>
                </a:solidFill>
                <a:latin typeface="Helvetica Light" charset="0"/>
                <a:ea typeface="Helvetica Light" charset="0"/>
                <a:cs typeface="Helvetica Light" charset="0"/>
              </a:rPr>
              <a:t>Noise/Prior</a:t>
            </a:r>
            <a:endParaRPr lang="en-US" sz="1350" dirty="0">
              <a:solidFill>
                <a:srgbClr val="0070C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80002" y="4032968"/>
            <a:ext cx="15605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solidFill>
                  <a:srgbClr val="0070C0"/>
                </a:solidFill>
                <a:latin typeface="Helvetica Light" charset="0"/>
                <a:ea typeface="Helvetica Light" charset="0"/>
                <a:cs typeface="Helvetica Light" charset="0"/>
              </a:rPr>
              <a:t>From</a:t>
            </a:r>
            <a:r>
              <a:rPr lang="zh-CN" altLang="en-US" sz="1350" dirty="0">
                <a:solidFill>
                  <a:srgbClr val="0070C0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350" dirty="0" err="1">
                <a:solidFill>
                  <a:srgbClr val="0070C0"/>
                </a:solidFill>
                <a:latin typeface="Helvetica Light" charset="0"/>
                <a:ea typeface="Helvetica Light" charset="0"/>
                <a:cs typeface="Helvetica Light" charset="0"/>
              </a:rPr>
              <a:t>Z</a:t>
            </a:r>
            <a:r>
              <a:rPr lang="en-US" altLang="zh-CN" sz="900" dirty="0" err="1">
                <a:solidFill>
                  <a:srgbClr val="0070C0"/>
                </a:solidFill>
                <a:latin typeface="Helvetica Light" charset="0"/>
                <a:ea typeface="Helvetica Light" charset="0"/>
                <a:cs typeface="Helvetica Light" charset="0"/>
              </a:rPr>
              <a:t>j</a:t>
            </a:r>
            <a:endParaRPr lang="en-US" sz="1350" dirty="0">
              <a:solidFill>
                <a:srgbClr val="0070C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" y="990600"/>
            <a:ext cx="11544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Pruning</a:t>
            </a:r>
            <a:endParaRPr lang="en-US" sz="2000" b="1" i="0" dirty="0">
              <a:solidFill>
                <a:srgbClr val="555555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75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84939" y="2264019"/>
            <a:ext cx="545123" cy="45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Helvetica Light" charset="0"/>
                <a:ea typeface="Helvetica Light" charset="0"/>
                <a:cs typeface="Helvetica Light" charset="0"/>
              </a:rPr>
              <a:t>A</a:t>
            </a:r>
            <a:endParaRPr lang="en-US" sz="135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14500" y="3424604"/>
            <a:ext cx="545123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Helvetica Light" charset="0"/>
                <a:ea typeface="Helvetica Light" charset="0"/>
                <a:cs typeface="Helvetica Light" charset="0"/>
              </a:rPr>
              <a:t>B</a:t>
            </a:r>
            <a:endParaRPr lang="en-US" sz="135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85039" y="3424604"/>
            <a:ext cx="545123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Helvetica Light" charset="0"/>
                <a:ea typeface="Helvetica Light" charset="0"/>
                <a:cs typeface="Helvetica Light" charset="0"/>
              </a:rPr>
              <a:t>C</a:t>
            </a:r>
            <a:endParaRPr lang="en-US" sz="135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84939" y="4848957"/>
            <a:ext cx="545123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Helvetica Light" charset="0"/>
                <a:ea typeface="Helvetica Light" charset="0"/>
                <a:cs typeface="Helvetica Light" charset="0"/>
              </a:rPr>
              <a:t>D</a:t>
            </a:r>
            <a:endParaRPr lang="en-US" sz="135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cxnSp>
        <p:nvCxnSpPr>
          <p:cNvPr id="11" name="Straight Arrow Connector 10"/>
          <p:cNvCxnSpPr>
            <a:endCxn id="8" idx="0"/>
          </p:cNvCxnSpPr>
          <p:nvPr/>
        </p:nvCxnSpPr>
        <p:spPr>
          <a:xfrm flipH="1">
            <a:off x="1987062" y="2721220"/>
            <a:ext cx="870439" cy="703385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2"/>
            <a:endCxn id="9" idx="0"/>
          </p:cNvCxnSpPr>
          <p:nvPr/>
        </p:nvCxnSpPr>
        <p:spPr>
          <a:xfrm>
            <a:off x="2857500" y="2721220"/>
            <a:ext cx="800100" cy="703385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2"/>
            <a:endCxn id="10" idx="0"/>
          </p:cNvCxnSpPr>
          <p:nvPr/>
        </p:nvCxnSpPr>
        <p:spPr>
          <a:xfrm>
            <a:off x="1987062" y="3881805"/>
            <a:ext cx="870439" cy="96715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0" idx="0"/>
          </p:cNvCxnSpPr>
          <p:nvPr/>
        </p:nvCxnSpPr>
        <p:spPr>
          <a:xfrm flipH="1">
            <a:off x="2857500" y="3881805"/>
            <a:ext cx="800100" cy="96715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048608" y="2897065"/>
            <a:ext cx="48357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latin typeface="Helvetica Light" charset="0"/>
                <a:ea typeface="Helvetica Light" charset="0"/>
                <a:cs typeface="Helvetica Light" charset="0"/>
              </a:rPr>
              <a:t>0.4</a:t>
            </a:r>
            <a:endParaRPr lang="en-US" sz="135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92718" y="2872612"/>
            <a:ext cx="48357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latin typeface="Helvetica Light" charset="0"/>
                <a:ea typeface="Helvetica Light" charset="0"/>
                <a:cs typeface="Helvetica Light" charset="0"/>
              </a:rPr>
              <a:t>0.7</a:t>
            </a:r>
            <a:endParaRPr lang="en-US" sz="135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87061" y="4308190"/>
            <a:ext cx="48357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latin typeface="Helvetica Light" charset="0"/>
                <a:ea typeface="Helvetica Light" charset="0"/>
                <a:cs typeface="Helvetica Light" charset="0"/>
              </a:rPr>
              <a:t>0.5</a:t>
            </a:r>
            <a:endParaRPr lang="en-US" sz="135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341076" y="4308190"/>
            <a:ext cx="48357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latin typeface="Helvetica Light" charset="0"/>
                <a:ea typeface="Helvetica Light" charset="0"/>
                <a:cs typeface="Helvetica Light" charset="0"/>
              </a:rPr>
              <a:t>0.3</a:t>
            </a:r>
            <a:endParaRPr lang="en-US" sz="135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644660" y="2264019"/>
            <a:ext cx="545123" cy="45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Helvetica Light" charset="0"/>
                <a:ea typeface="Helvetica Light" charset="0"/>
                <a:cs typeface="Helvetica Light" charset="0"/>
              </a:rPr>
              <a:t>A</a:t>
            </a:r>
            <a:endParaRPr lang="en-US" sz="135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774222" y="3424604"/>
            <a:ext cx="545123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Helvetica Light" charset="0"/>
                <a:ea typeface="Helvetica Light" charset="0"/>
                <a:cs typeface="Helvetica Light" charset="0"/>
              </a:rPr>
              <a:t>B</a:t>
            </a:r>
            <a:endParaRPr lang="en-US" sz="135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444760" y="3424604"/>
            <a:ext cx="545123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Helvetica Light" charset="0"/>
                <a:ea typeface="Helvetica Light" charset="0"/>
                <a:cs typeface="Helvetica Light" charset="0"/>
              </a:rPr>
              <a:t>C</a:t>
            </a:r>
            <a:endParaRPr lang="en-US" sz="135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644660" y="4848957"/>
            <a:ext cx="545123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Helvetica Light" charset="0"/>
                <a:ea typeface="Helvetica Light" charset="0"/>
                <a:cs typeface="Helvetica Light" charset="0"/>
              </a:rPr>
              <a:t>D</a:t>
            </a:r>
            <a:endParaRPr lang="en-US" sz="135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cxnSp>
        <p:nvCxnSpPr>
          <p:cNvPr id="48" name="Straight Arrow Connector 47"/>
          <p:cNvCxnSpPr>
            <a:stCxn id="48" idx="2"/>
          </p:cNvCxnSpPr>
          <p:nvPr/>
        </p:nvCxnSpPr>
        <p:spPr>
          <a:xfrm>
            <a:off x="5046783" y="3881805"/>
            <a:ext cx="870439" cy="96715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5917222" y="3881805"/>
            <a:ext cx="800100" cy="96715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328135" y="3035564"/>
            <a:ext cx="6242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>
                <a:latin typeface="Helvetica Light" charset="0"/>
                <a:ea typeface="Helvetica Light" charset="0"/>
                <a:cs typeface="Helvetica Light" charset="0"/>
              </a:rPr>
              <a:t>0.21</a:t>
            </a:r>
            <a:endParaRPr lang="en-US" sz="135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046783" y="4308190"/>
            <a:ext cx="48357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latin typeface="Helvetica Light" charset="0"/>
                <a:ea typeface="Helvetica Light" charset="0"/>
                <a:cs typeface="Helvetica Light" charset="0"/>
              </a:rPr>
              <a:t>0.5</a:t>
            </a:r>
            <a:endParaRPr lang="en-US" sz="135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400798" y="4308190"/>
            <a:ext cx="48357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latin typeface="Helvetica Light" charset="0"/>
                <a:ea typeface="Helvetica Light" charset="0"/>
                <a:cs typeface="Helvetica Light" charset="0"/>
              </a:rPr>
              <a:t>0.3</a:t>
            </a:r>
            <a:endParaRPr lang="en-US" sz="135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cxnSp>
        <p:nvCxnSpPr>
          <p:cNvPr id="55" name="Straight Arrow Connector 54"/>
          <p:cNvCxnSpPr>
            <a:stCxn id="42" idx="2"/>
            <a:endCxn id="45" idx="0"/>
          </p:cNvCxnSpPr>
          <p:nvPr/>
        </p:nvCxnSpPr>
        <p:spPr>
          <a:xfrm>
            <a:off x="5917222" y="2721219"/>
            <a:ext cx="0" cy="2127738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44" idx="0"/>
          </p:cNvCxnSpPr>
          <p:nvPr/>
        </p:nvCxnSpPr>
        <p:spPr>
          <a:xfrm>
            <a:off x="5926013" y="2740726"/>
            <a:ext cx="791309" cy="683879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374422" y="2859718"/>
            <a:ext cx="48357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latin typeface="Helvetica Light" charset="0"/>
                <a:ea typeface="Helvetica Light" charset="0"/>
                <a:cs typeface="Helvetica Light" charset="0"/>
              </a:rPr>
              <a:t>0.7</a:t>
            </a:r>
            <a:endParaRPr lang="en-US" sz="135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26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76400"/>
            <a:ext cx="8555181" cy="4980712"/>
          </a:xfrm>
        </p:spPr>
        <p:txBody>
          <a:bodyPr/>
          <a:lstStyle/>
          <a:p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Intuition:</a:t>
            </a:r>
            <a:endParaRPr lang="zh-CN" altLang="en-US" sz="20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 lvl="1"/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Approximate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M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and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P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by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iteratively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sampling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node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states</a:t>
            </a:r>
            <a:endParaRPr lang="zh-CN" altLang="en-US" sz="20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Gibbs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sampling</a:t>
            </a:r>
            <a:endParaRPr lang="zh-CN" altLang="en-US" sz="2000" dirty="0" smtClean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261" y="3276600"/>
            <a:ext cx="5267131" cy="22765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1000" y="990600"/>
            <a:ext cx="13388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Sampling</a:t>
            </a:r>
            <a:endParaRPr lang="en-US" sz="2000" b="1" i="0" dirty="0">
              <a:solidFill>
                <a:srgbClr val="555555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09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109" y="1600200"/>
            <a:ext cx="8555181" cy="4980712"/>
          </a:xfrm>
        </p:spPr>
        <p:txBody>
          <a:bodyPr/>
          <a:lstStyle/>
          <a:p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Two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text</a:t>
            </a:r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-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related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tasks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to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evaluate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document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representation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quality</a:t>
            </a:r>
            <a:endParaRPr lang="zh-CN" altLang="en-US" sz="20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lvl="1"/>
            <a:r>
              <a:rPr lang="en-US" altLang="zh-CN" sz="2000" smtClean="0">
                <a:latin typeface="Helvetica Light" charset="0"/>
                <a:ea typeface="Helvetica Light" charset="0"/>
                <a:cs typeface="Helvetica Light" charset="0"/>
              </a:rPr>
              <a:t>Phrase</a:t>
            </a:r>
            <a:r>
              <a:rPr lang="zh-CN" altLang="en-US" sz="200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smtClean="0">
                <a:latin typeface="Helvetica Light" charset="0"/>
                <a:ea typeface="Helvetica Light" charset="0"/>
                <a:cs typeface="Helvetica Light" charset="0"/>
              </a:rPr>
              <a:t>relatedness</a:t>
            </a:r>
            <a:endParaRPr lang="zh-CN" altLang="en-US" sz="20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lvl="1"/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Document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classification</a:t>
            </a:r>
            <a:endParaRPr lang="zh-CN" altLang="en-US" sz="20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zh-CN" altLang="en-US" sz="20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Two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datasets</a:t>
            </a:r>
            <a:endParaRPr lang="en-US" sz="20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810000"/>
            <a:ext cx="4648200" cy="838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1000" y="990600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Experiments</a:t>
            </a:r>
            <a:endParaRPr lang="en-US" sz="2000" b="1" i="0" dirty="0">
              <a:solidFill>
                <a:srgbClr val="555555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71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81000" y="990600"/>
            <a:ext cx="72331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Working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with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Text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is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A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Big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Challenge: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Structured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Metadata</a:t>
            </a:r>
            <a:endParaRPr lang="en-US" sz="2000" b="1" i="0" dirty="0">
              <a:solidFill>
                <a:srgbClr val="555555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87" name="Group 86"/>
          <p:cNvGrpSpPr/>
          <p:nvPr/>
        </p:nvGrpSpPr>
        <p:grpSpPr>
          <a:xfrm>
            <a:off x="3209481" y="2450749"/>
            <a:ext cx="3194405" cy="2290836"/>
            <a:chOff x="2816430" y="2462052"/>
            <a:chExt cx="3194405" cy="2290836"/>
          </a:xfrm>
        </p:grpSpPr>
        <p:sp>
          <p:nvSpPr>
            <p:cNvPr id="4" name="Oval 3"/>
            <p:cNvSpPr/>
            <p:nvPr/>
          </p:nvSpPr>
          <p:spPr>
            <a:xfrm>
              <a:off x="4146689" y="4367414"/>
              <a:ext cx="165100" cy="1651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" name="Oval 4"/>
            <p:cNvSpPr/>
            <p:nvPr/>
          </p:nvSpPr>
          <p:spPr>
            <a:xfrm>
              <a:off x="3165350" y="2992059"/>
              <a:ext cx="165100" cy="165100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6" name="Oval 5"/>
            <p:cNvSpPr/>
            <p:nvPr/>
          </p:nvSpPr>
          <p:spPr>
            <a:xfrm>
              <a:off x="3439988" y="3658181"/>
              <a:ext cx="165100" cy="165100"/>
            </a:xfrm>
            <a:prstGeom prst="ellipse">
              <a:avLst/>
            </a:prstGeom>
            <a:solidFill>
              <a:srgbClr val="008080"/>
            </a:solidFill>
            <a:ln>
              <a:solidFill>
                <a:srgbClr val="00808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" name="Oval 6"/>
            <p:cNvSpPr/>
            <p:nvPr/>
          </p:nvSpPr>
          <p:spPr>
            <a:xfrm>
              <a:off x="4986654" y="3078510"/>
              <a:ext cx="165100" cy="1651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3580910" y="3349972"/>
              <a:ext cx="462768" cy="332387"/>
            </a:xfrm>
            <a:prstGeom prst="line">
              <a:avLst/>
            </a:prstGeom>
            <a:ln w="38100" cmpd="sng">
              <a:solidFill>
                <a:srgbClr val="00808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endCxn id="5" idx="2"/>
            </p:cNvCxnSpPr>
            <p:nvPr/>
          </p:nvCxnSpPr>
          <p:spPr>
            <a:xfrm flipH="1" flipV="1">
              <a:off x="3165350" y="3074609"/>
              <a:ext cx="878330" cy="270882"/>
            </a:xfrm>
            <a:prstGeom prst="line">
              <a:avLst/>
            </a:prstGeom>
            <a:ln w="38100" cmpd="sng">
              <a:solidFill>
                <a:srgbClr val="00808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4043678" y="3167409"/>
              <a:ext cx="365125" cy="365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196078" y="3319809"/>
              <a:ext cx="365125" cy="365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348477" y="3472210"/>
              <a:ext cx="1086904" cy="33701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reviews</a:t>
              </a:r>
              <a:endParaRPr lang="en-US" sz="2000" dirty="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4653634" y="2802535"/>
              <a:ext cx="165100" cy="1651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4" name="Oval 13"/>
            <p:cNvSpPr/>
            <p:nvPr/>
          </p:nvSpPr>
          <p:spPr>
            <a:xfrm>
              <a:off x="3523946" y="3892985"/>
              <a:ext cx="165100" cy="1651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5" name="Oval 14"/>
            <p:cNvSpPr/>
            <p:nvPr/>
          </p:nvSpPr>
          <p:spPr>
            <a:xfrm>
              <a:off x="3460448" y="4354933"/>
              <a:ext cx="165100" cy="1651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16" name="Straight Connector 15"/>
            <p:cNvCxnSpPr/>
            <p:nvPr/>
          </p:nvCxnSpPr>
          <p:spPr>
            <a:xfrm flipV="1">
              <a:off x="3601370" y="3689614"/>
              <a:ext cx="617891" cy="689497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736184" y="2967635"/>
              <a:ext cx="66631" cy="504575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56" idx="7"/>
            </p:cNvCxnSpPr>
            <p:nvPr/>
          </p:nvCxnSpPr>
          <p:spPr>
            <a:xfrm flipV="1">
              <a:off x="4287611" y="3809224"/>
              <a:ext cx="515204" cy="582368"/>
            </a:xfrm>
            <a:prstGeom prst="line">
              <a:avLst/>
            </a:prstGeom>
            <a:ln w="3810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0" idx="1"/>
            </p:cNvCxnSpPr>
            <p:nvPr/>
          </p:nvCxnSpPr>
          <p:spPr>
            <a:xfrm flipH="1">
              <a:off x="3664868" y="3349972"/>
              <a:ext cx="378810" cy="567191"/>
            </a:xfrm>
            <a:prstGeom prst="line">
              <a:avLst/>
            </a:prstGeom>
            <a:ln w="3810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514994" y="3219432"/>
              <a:ext cx="495838" cy="127919"/>
            </a:xfrm>
            <a:prstGeom prst="line">
              <a:avLst/>
            </a:prstGeom>
            <a:ln w="3810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/>
            <p:cNvSpPr/>
            <p:nvPr/>
          </p:nvSpPr>
          <p:spPr>
            <a:xfrm>
              <a:off x="4055678" y="4402137"/>
              <a:ext cx="1195912" cy="35075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>
                  <a:solidFill>
                    <a:schemeClr val="tx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user</a:t>
              </a:r>
              <a:endParaRPr lang="en-US" sz="2000" dirty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816430" y="2706981"/>
              <a:ext cx="1193046" cy="278268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location</a:t>
              </a:r>
              <a:endParaRPr lang="en-US" sz="2000" dirty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149297" y="2462052"/>
              <a:ext cx="1861538" cy="29173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>
                  <a:solidFill>
                    <a:schemeClr val="tx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business</a:t>
              </a:r>
              <a:endParaRPr lang="en-US" sz="2000" dirty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564637" y="2476271"/>
            <a:ext cx="2314314" cy="2269601"/>
            <a:chOff x="279174" y="2593632"/>
            <a:chExt cx="2314314" cy="2269601"/>
          </a:xfrm>
        </p:grpSpPr>
        <p:sp>
          <p:nvSpPr>
            <p:cNvPr id="21" name="Oval 20"/>
            <p:cNvSpPr/>
            <p:nvPr/>
          </p:nvSpPr>
          <p:spPr>
            <a:xfrm>
              <a:off x="279174" y="3689350"/>
              <a:ext cx="165100" cy="165100"/>
            </a:xfrm>
            <a:prstGeom prst="ellipse">
              <a:avLst/>
            </a:prstGeom>
            <a:solidFill>
              <a:srgbClr val="008080"/>
            </a:solidFill>
            <a:ln>
              <a:solidFill>
                <a:srgbClr val="00808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" name="Oval 21"/>
            <p:cNvSpPr/>
            <p:nvPr/>
          </p:nvSpPr>
          <p:spPr>
            <a:xfrm>
              <a:off x="1032092" y="4235523"/>
              <a:ext cx="165100" cy="165100"/>
            </a:xfrm>
            <a:prstGeom prst="ellipse">
              <a:avLst/>
            </a:prstGeom>
            <a:solidFill>
              <a:srgbClr val="008080"/>
            </a:solidFill>
            <a:ln>
              <a:solidFill>
                <a:srgbClr val="00808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3" name="Oval 22"/>
            <p:cNvSpPr/>
            <p:nvPr/>
          </p:nvSpPr>
          <p:spPr>
            <a:xfrm>
              <a:off x="1486937" y="2784361"/>
              <a:ext cx="165100" cy="1651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24" name="Straight Connector 23"/>
            <p:cNvCxnSpPr>
              <a:stCxn id="22" idx="4"/>
              <a:endCxn id="27" idx="2"/>
            </p:cNvCxnSpPr>
            <p:nvPr/>
          </p:nvCxnSpPr>
          <p:spPr>
            <a:xfrm flipH="1" flipV="1">
              <a:off x="1014186" y="3717924"/>
              <a:ext cx="100456" cy="682699"/>
            </a:xfrm>
            <a:prstGeom prst="line">
              <a:avLst/>
            </a:prstGeom>
            <a:ln w="38100" cmpd="sng">
              <a:solidFill>
                <a:srgbClr val="00808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420096" y="3248024"/>
              <a:ext cx="481377" cy="465504"/>
            </a:xfrm>
            <a:prstGeom prst="line">
              <a:avLst/>
            </a:prstGeom>
            <a:ln w="38100" cmpd="sng">
              <a:solidFill>
                <a:srgbClr val="00808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679223" y="3200399"/>
              <a:ext cx="365125" cy="365125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831623" y="3352799"/>
              <a:ext cx="365125" cy="365125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84022" y="3505200"/>
              <a:ext cx="1163846" cy="34055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papers</a:t>
              </a:r>
              <a:endParaRPr lang="en-US" sz="2000" dirty="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cxnSp>
          <p:nvCxnSpPr>
            <p:cNvPr id="29" name="Straight Connector 28"/>
            <p:cNvCxnSpPr>
              <a:endCxn id="28" idx="2"/>
            </p:cNvCxnSpPr>
            <p:nvPr/>
          </p:nvCxnSpPr>
          <p:spPr>
            <a:xfrm flipV="1">
              <a:off x="1197192" y="3845754"/>
              <a:ext cx="368753" cy="472320"/>
            </a:xfrm>
            <a:prstGeom prst="line">
              <a:avLst/>
            </a:prstGeom>
            <a:ln w="38100" cmpd="sng">
              <a:solidFill>
                <a:srgbClr val="00808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endCxn id="32" idx="7"/>
            </p:cNvCxnSpPr>
            <p:nvPr/>
          </p:nvCxnSpPr>
          <p:spPr>
            <a:xfrm flipH="1">
              <a:off x="431206" y="3713528"/>
              <a:ext cx="418502" cy="465307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1028386" y="2897131"/>
              <a:ext cx="511351" cy="332108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290284" y="4154657"/>
              <a:ext cx="165100" cy="1651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3" name="Oval 32"/>
            <p:cNvSpPr/>
            <p:nvPr/>
          </p:nvSpPr>
          <p:spPr>
            <a:xfrm>
              <a:off x="2020337" y="4389534"/>
              <a:ext cx="165100" cy="1651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1740297" y="3854769"/>
              <a:ext cx="326327" cy="558943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1565945" y="2593632"/>
              <a:ext cx="1027543" cy="33235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venue</a:t>
              </a:r>
              <a:endParaRPr lang="en-US" sz="2000" dirty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84028" y="4543026"/>
              <a:ext cx="1061227" cy="32020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author</a:t>
              </a:r>
              <a:endParaRPr lang="en-US" sz="2000" dirty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42654" y="2476271"/>
            <a:ext cx="2914230" cy="2013404"/>
            <a:chOff x="6010835" y="2498536"/>
            <a:chExt cx="2914230" cy="2013404"/>
          </a:xfrm>
        </p:grpSpPr>
        <p:sp>
          <p:nvSpPr>
            <p:cNvPr id="65" name="Oval 64"/>
            <p:cNvSpPr/>
            <p:nvPr/>
          </p:nvSpPr>
          <p:spPr>
            <a:xfrm>
              <a:off x="8381687" y="4264290"/>
              <a:ext cx="165100" cy="1651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66" name="Oval 65"/>
            <p:cNvSpPr/>
            <p:nvPr/>
          </p:nvSpPr>
          <p:spPr>
            <a:xfrm>
              <a:off x="7152962" y="3718190"/>
              <a:ext cx="165100" cy="165100"/>
            </a:xfrm>
            <a:prstGeom prst="ellipse">
              <a:avLst/>
            </a:prstGeom>
            <a:solidFill>
              <a:srgbClr val="008080"/>
            </a:solidFill>
            <a:ln>
              <a:solidFill>
                <a:srgbClr val="00808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67" name="Oval 66"/>
            <p:cNvSpPr/>
            <p:nvPr/>
          </p:nvSpPr>
          <p:spPr>
            <a:xfrm>
              <a:off x="7130737" y="4346840"/>
              <a:ext cx="165100" cy="165100"/>
            </a:xfrm>
            <a:prstGeom prst="ellipse">
              <a:avLst/>
            </a:prstGeom>
            <a:solidFill>
              <a:srgbClr val="008080"/>
            </a:solidFill>
            <a:ln>
              <a:solidFill>
                <a:srgbClr val="00808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68" name="Oval 67"/>
            <p:cNvSpPr/>
            <p:nvPr/>
          </p:nvSpPr>
          <p:spPr>
            <a:xfrm>
              <a:off x="8495987" y="3140340"/>
              <a:ext cx="165100" cy="1651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69" name="Straight Connector 68"/>
            <p:cNvCxnSpPr/>
            <p:nvPr/>
          </p:nvCxnSpPr>
          <p:spPr>
            <a:xfrm>
              <a:off x="7251386" y="3060964"/>
              <a:ext cx="301625" cy="350838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7271659" y="3292739"/>
              <a:ext cx="551227" cy="1078279"/>
            </a:xfrm>
            <a:prstGeom prst="line">
              <a:avLst/>
            </a:prstGeom>
            <a:ln w="38100" cmpd="sng">
              <a:solidFill>
                <a:srgbClr val="00808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7293884" y="3276864"/>
              <a:ext cx="481377" cy="465504"/>
            </a:xfrm>
            <a:prstGeom prst="line">
              <a:avLst/>
            </a:prstGeom>
            <a:ln w="38100" cmpd="sng">
              <a:solidFill>
                <a:srgbClr val="00808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/>
            <p:cNvSpPr/>
            <p:nvPr/>
          </p:nvSpPr>
          <p:spPr>
            <a:xfrm>
              <a:off x="7553011" y="3229239"/>
              <a:ext cx="365125" cy="36512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7705411" y="3381639"/>
              <a:ext cx="365125" cy="36512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857810" y="3534040"/>
              <a:ext cx="1067255" cy="3462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tweets</a:t>
              </a:r>
              <a:endParaRPr lang="en-US" sz="2000" dirty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7107454" y="2897356"/>
              <a:ext cx="165100" cy="1651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6" name="Oval 75"/>
            <p:cNvSpPr/>
            <p:nvPr/>
          </p:nvSpPr>
          <p:spPr>
            <a:xfrm>
              <a:off x="6291122" y="3492942"/>
              <a:ext cx="165100" cy="1651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7" name="Oval 76"/>
            <p:cNvSpPr/>
            <p:nvPr/>
          </p:nvSpPr>
          <p:spPr>
            <a:xfrm>
              <a:off x="6475010" y="4119844"/>
              <a:ext cx="165100" cy="165100"/>
            </a:xfrm>
            <a:prstGeom prst="ellipse">
              <a:avLst/>
            </a:prstGeom>
            <a:solidFill>
              <a:srgbClr val="008080"/>
            </a:solidFill>
            <a:ln>
              <a:solidFill>
                <a:srgbClr val="00808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78" name="Straight Connector 77"/>
            <p:cNvCxnSpPr/>
            <p:nvPr/>
          </p:nvCxnSpPr>
          <p:spPr>
            <a:xfrm flipV="1">
              <a:off x="6640110" y="3887550"/>
              <a:ext cx="1235786" cy="314844"/>
            </a:xfrm>
            <a:prstGeom prst="line">
              <a:avLst/>
            </a:prstGeom>
            <a:ln w="38100" cmpd="sng">
              <a:solidFill>
                <a:srgbClr val="00808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7272554" y="2979906"/>
              <a:ext cx="1118884" cy="554134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H="1" flipV="1">
              <a:off x="8391438" y="3880256"/>
              <a:ext cx="72799" cy="384034"/>
            </a:xfrm>
            <a:prstGeom prst="line">
              <a:avLst/>
            </a:prstGeom>
            <a:ln w="3810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H="1">
              <a:off x="6456222" y="3411802"/>
              <a:ext cx="1096789" cy="163690"/>
            </a:xfrm>
            <a:prstGeom prst="line">
              <a:avLst/>
            </a:prstGeom>
            <a:ln w="3810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H="1">
              <a:off x="8024327" y="3222890"/>
              <a:ext cx="636760" cy="186291"/>
            </a:xfrm>
            <a:prstGeom prst="line">
              <a:avLst/>
            </a:prstGeom>
            <a:ln w="3810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tangle 82"/>
            <p:cNvSpPr/>
            <p:nvPr/>
          </p:nvSpPr>
          <p:spPr>
            <a:xfrm>
              <a:off x="6010835" y="3140340"/>
              <a:ext cx="1027629" cy="31830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>
                  <a:solidFill>
                    <a:schemeClr val="tx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user</a:t>
              </a:r>
              <a:endParaRPr lang="en-US" sz="2000" dirty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7004616" y="2498536"/>
              <a:ext cx="1224381" cy="30669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hashtag</a:t>
              </a:r>
              <a:endParaRPr lang="en-US" sz="2000" dirty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2287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26469"/>
            <a:ext cx="6559550" cy="3263504"/>
          </a:xfrm>
        </p:spPr>
        <p:txBody>
          <a:bodyPr>
            <a:normAutofit/>
          </a:bodyPr>
          <a:lstStyle/>
          <a:p>
            <a:r>
              <a:rPr lang="en-US" altLang="zh-CN" sz="1800" b="1" dirty="0" smtClean="0">
                <a:latin typeface="Helvetica Light" charset="0"/>
                <a:ea typeface="Helvetica Light" charset="0"/>
                <a:cs typeface="Helvetica Light" charset="0"/>
              </a:rPr>
              <a:t>ESA</a:t>
            </a:r>
            <a:r>
              <a:rPr lang="zh-CN" alt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(Explicit</a:t>
            </a:r>
            <a:r>
              <a:rPr lang="zh-CN" alt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>
                <a:latin typeface="Helvetica Light" charset="0"/>
                <a:ea typeface="Helvetica Light" charset="0"/>
                <a:cs typeface="Helvetica Light" charset="0"/>
              </a:rPr>
              <a:t>Semantic</a:t>
            </a:r>
            <a:r>
              <a:rPr lang="zh-CN" altLang="en-US" sz="18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Analysis)</a:t>
            </a:r>
            <a:endParaRPr lang="zh-CN" altLang="en-US" sz="18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800" b="1" dirty="0" err="1" smtClean="0">
                <a:latin typeface="Helvetica Light" charset="0"/>
                <a:ea typeface="Helvetica Light" charset="0"/>
                <a:cs typeface="Helvetica Light" charset="0"/>
              </a:rPr>
              <a:t>KBLink</a:t>
            </a:r>
            <a:r>
              <a:rPr lang="zh-CN" altLang="en-US" sz="18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uses</a:t>
            </a:r>
            <a:r>
              <a:rPr lang="zh-CN" alt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link</a:t>
            </a:r>
            <a:r>
              <a:rPr lang="zh-CN" alt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structure</a:t>
            </a:r>
            <a:r>
              <a:rPr lang="zh-CN" alt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in</a:t>
            </a:r>
            <a:r>
              <a:rPr lang="zh-CN" alt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Wikipedia</a:t>
            </a:r>
            <a:endParaRPr lang="en-US" sz="1800" dirty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800" b="1" dirty="0" err="1">
                <a:latin typeface="Helvetica Light" charset="0"/>
                <a:ea typeface="Helvetica Light" charset="0"/>
                <a:cs typeface="Helvetica Light" charset="0"/>
              </a:rPr>
              <a:t>BoW</a:t>
            </a:r>
            <a:r>
              <a:rPr lang="en-US" sz="18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(</a:t>
            </a:r>
            <a:r>
              <a:rPr 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bag-of-words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)</a:t>
            </a:r>
            <a:endParaRPr lang="zh-CN" altLang="en-US" sz="18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800" b="1" dirty="0" smtClean="0">
                <a:latin typeface="Helvetica Light" charset="0"/>
                <a:ea typeface="Helvetica Light" charset="0"/>
                <a:cs typeface="Helvetica Light" charset="0"/>
              </a:rPr>
              <a:t>ESA-C</a:t>
            </a:r>
            <a:r>
              <a:rPr lang="zh-CN" alt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extends</a:t>
            </a:r>
            <a:r>
              <a:rPr lang="zh-CN" alt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ESA</a:t>
            </a:r>
            <a:r>
              <a:rPr lang="zh-CN" alt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by</a:t>
            </a:r>
            <a:r>
              <a:rPr lang="zh-CN" alt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replacing</a:t>
            </a:r>
            <a:r>
              <a:rPr lang="zh-CN" alt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Wiki</a:t>
            </a:r>
            <a:r>
              <a:rPr lang="zh-CN" alt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with</a:t>
            </a:r>
            <a:r>
              <a:rPr lang="zh-CN" alt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domain</a:t>
            </a:r>
            <a:r>
              <a:rPr lang="zh-CN" alt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corpus</a:t>
            </a:r>
            <a:endParaRPr lang="zh-CN" altLang="en-US" sz="18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altLang="zh-CN" sz="1800" b="1" dirty="0" smtClean="0">
                <a:latin typeface="Helvetica Light" charset="0"/>
                <a:ea typeface="Helvetica Light" charset="0"/>
                <a:cs typeface="Helvetica Light" charset="0"/>
              </a:rPr>
              <a:t>LSA</a:t>
            </a:r>
            <a:r>
              <a:rPr lang="zh-CN" alt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(Latent</a:t>
            </a:r>
            <a:r>
              <a:rPr lang="zh-CN" alt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Semantic</a:t>
            </a:r>
            <a:r>
              <a:rPr lang="zh-CN" alt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Analysis)</a:t>
            </a:r>
            <a:endParaRPr lang="en-US" sz="1800" dirty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altLang="zh-CN" sz="1800" b="1" dirty="0" smtClean="0">
                <a:latin typeface="Helvetica Light" charset="0"/>
                <a:ea typeface="Helvetica Light" charset="0"/>
                <a:cs typeface="Helvetica Light" charset="0"/>
              </a:rPr>
              <a:t>LDA</a:t>
            </a:r>
            <a:r>
              <a:rPr lang="zh-CN" alt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(Latent</a:t>
            </a:r>
            <a:r>
              <a:rPr lang="zh-CN" alt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err="1" smtClean="0">
                <a:latin typeface="Helvetica Light" charset="0"/>
                <a:ea typeface="Helvetica Light" charset="0"/>
                <a:cs typeface="Helvetica Light" charset="0"/>
              </a:rPr>
              <a:t>Dirichlet</a:t>
            </a:r>
            <a:r>
              <a:rPr lang="zh-CN" alt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Allocation)</a:t>
            </a:r>
            <a:endParaRPr lang="zh-CN" altLang="en-US" sz="18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altLang="zh-CN" sz="1800" b="1" dirty="0" smtClean="0">
                <a:latin typeface="Helvetica Light" charset="0"/>
                <a:ea typeface="Helvetica Light" charset="0"/>
                <a:cs typeface="Helvetica Light" charset="0"/>
              </a:rPr>
              <a:t>Word2Vec</a:t>
            </a:r>
            <a:r>
              <a:rPr lang="zh-CN" altLang="en-US" sz="18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is</a:t>
            </a:r>
            <a:r>
              <a:rPr lang="zh-CN" alt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a</a:t>
            </a:r>
            <a:r>
              <a:rPr lang="zh-CN" alt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neural</a:t>
            </a:r>
            <a:r>
              <a:rPr lang="zh-CN" alt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network</a:t>
            </a:r>
            <a:r>
              <a:rPr lang="zh-CN" alt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computing</a:t>
            </a:r>
            <a:r>
              <a:rPr lang="zh-CN" alt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word</a:t>
            </a:r>
            <a:r>
              <a:rPr lang="zh-CN" alt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err="1" smtClean="0">
                <a:latin typeface="Helvetica Light" charset="0"/>
                <a:ea typeface="Helvetica Light" charset="0"/>
                <a:cs typeface="Helvetica Light" charset="0"/>
              </a:rPr>
              <a:t>embeddings</a:t>
            </a:r>
            <a:endParaRPr lang="zh-CN" altLang="en-US" sz="18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altLang="zh-CN" sz="1800" b="1" dirty="0" smtClean="0">
                <a:latin typeface="Helvetica Light" charset="0"/>
                <a:ea typeface="Helvetica Light" charset="0"/>
                <a:cs typeface="Helvetica Light" charset="0"/>
              </a:rPr>
              <a:t>EKM</a:t>
            </a:r>
            <a:r>
              <a:rPr lang="zh-CN" alt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uses</a:t>
            </a:r>
            <a:r>
              <a:rPr lang="zh-CN" alt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explicit</a:t>
            </a:r>
            <a:r>
              <a:rPr lang="zh-CN" alt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err="1" smtClean="0">
                <a:latin typeface="Helvetica Light" charset="0"/>
                <a:ea typeface="Helvetica Light" charset="0"/>
                <a:cs typeface="Helvetica Light" charset="0"/>
              </a:rPr>
              <a:t>keyphrase</a:t>
            </a:r>
            <a:r>
              <a:rPr lang="zh-CN" alt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detection</a:t>
            </a:r>
            <a:endParaRPr lang="en-US" sz="1800" dirty="0"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18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 marL="0" indent="0">
              <a:buNone/>
            </a:pPr>
            <a:endParaRPr lang="en-US" sz="18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00"/>
          <a:stretch/>
        </p:blipFill>
        <p:spPr>
          <a:xfrm>
            <a:off x="5237860" y="1227356"/>
            <a:ext cx="3655436" cy="179582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1000" y="990600"/>
            <a:ext cx="12394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Methods</a:t>
            </a:r>
            <a:endParaRPr lang="en-US" sz="2000" b="1" i="0" dirty="0">
              <a:solidFill>
                <a:srgbClr val="555555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40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166" y="2551744"/>
            <a:ext cx="5403668" cy="2127492"/>
          </a:xfrm>
        </p:spPr>
      </p:pic>
      <p:sp>
        <p:nvSpPr>
          <p:cNvPr id="5" name="Rectangle 4"/>
          <p:cNvSpPr/>
          <p:nvPr/>
        </p:nvSpPr>
        <p:spPr>
          <a:xfrm>
            <a:off x="381000" y="990600"/>
            <a:ext cx="40607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Phrase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Relatedness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Correlation</a:t>
            </a:r>
            <a:endParaRPr lang="en-US" sz="2000" b="1" i="0" dirty="0">
              <a:solidFill>
                <a:srgbClr val="555555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1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038" y="2434233"/>
            <a:ext cx="5016785" cy="2259065"/>
          </a:xfrm>
        </p:spPr>
      </p:pic>
      <p:sp>
        <p:nvSpPr>
          <p:cNvPr id="5" name="Rectangle 4"/>
          <p:cNvSpPr/>
          <p:nvPr/>
        </p:nvSpPr>
        <p:spPr>
          <a:xfrm>
            <a:off x="381000" y="990600"/>
            <a:ext cx="31758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Document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Classification</a:t>
            </a:r>
            <a:endParaRPr lang="en-US" sz="2000" b="1" i="0" dirty="0">
              <a:solidFill>
                <a:srgbClr val="555555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77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479917"/>
            <a:ext cx="7886700" cy="2756607"/>
          </a:xfrm>
        </p:spPr>
      </p:pic>
      <p:sp>
        <p:nvSpPr>
          <p:cNvPr id="5" name="Rectangle 4"/>
          <p:cNvSpPr/>
          <p:nvPr/>
        </p:nvSpPr>
        <p:spPr>
          <a:xfrm>
            <a:off x="381000" y="990600"/>
            <a:ext cx="15824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Case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Study</a:t>
            </a:r>
            <a:endParaRPr lang="en-US" sz="2000" b="1" i="0" dirty="0">
              <a:solidFill>
                <a:srgbClr val="555555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03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434989"/>
            <a:ext cx="7886700" cy="2846464"/>
          </a:xfrm>
        </p:spPr>
      </p:pic>
    </p:spTree>
    <p:extLst>
      <p:ext uri="{BB962C8B-B14F-4D97-AF65-F5344CB8AC3E}">
        <p14:creationId xmlns:p14="http://schemas.microsoft.com/office/powerpoint/2010/main" val="53135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000" y="990600"/>
            <a:ext cx="22305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Time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Complexity</a:t>
            </a:r>
            <a:endParaRPr lang="en-US" sz="2000" b="1" i="0" dirty="0">
              <a:solidFill>
                <a:srgbClr val="555555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590800"/>
            <a:ext cx="7965892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5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52"/>
          <a:stretch/>
        </p:blipFill>
        <p:spPr>
          <a:xfrm>
            <a:off x="1616588" y="2532292"/>
            <a:ext cx="5698612" cy="242504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1000" y="990600"/>
            <a:ext cx="39986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Breakdown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of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Processing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Time</a:t>
            </a:r>
            <a:endParaRPr lang="en-US" sz="2000" b="1" i="0" dirty="0">
              <a:solidFill>
                <a:srgbClr val="555555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9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Outline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Rectangle 1027"/>
          <p:cNvSpPr txBox="1">
            <a:spLocks noChangeArrowheads="1"/>
          </p:cNvSpPr>
          <p:nvPr/>
        </p:nvSpPr>
        <p:spPr>
          <a:xfrm>
            <a:off x="381000" y="1680019"/>
            <a:ext cx="8534400" cy="5012754"/>
          </a:xfrm>
          <a:prstGeom prst="rect">
            <a:avLst/>
          </a:prstGeom>
        </p:spPr>
        <p:txBody>
          <a:bodyPr vert="horz" lIns="92075" tIns="46038" rIns="92075" bIns="46038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7688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2800" dirty="0" smtClean="0">
                <a:latin typeface="Helvetica Light" charset="0"/>
                <a:ea typeface="Helvetica Light" charset="0"/>
                <a:cs typeface="Helvetica Light" charset="0"/>
              </a:rPr>
              <a:t>Big</a:t>
            </a:r>
            <a:r>
              <a:rPr lang="zh-CN" alt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800" dirty="0" smtClean="0">
                <a:latin typeface="Helvetica Light" charset="0"/>
                <a:ea typeface="Helvetica Light" charset="0"/>
                <a:cs typeface="Helvetica Light" charset="0"/>
              </a:rPr>
              <a:t>Textual</a:t>
            </a:r>
            <a:r>
              <a:rPr lang="zh-CN" alt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800" dirty="0" smtClean="0">
                <a:latin typeface="Helvetica Light" charset="0"/>
                <a:ea typeface="Helvetica Light" charset="0"/>
                <a:cs typeface="Helvetica Light" charset="0"/>
              </a:rPr>
              <a:t>Data</a:t>
            </a:r>
            <a:r>
              <a:rPr lang="zh-CN" alt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</a:p>
          <a:p>
            <a:pPr marL="547688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2800" dirty="0" smtClean="0">
                <a:latin typeface="Helvetica Light" charset="0"/>
                <a:ea typeface="Helvetica Light" charset="0"/>
                <a:cs typeface="Helvetica Light" charset="0"/>
              </a:rPr>
              <a:t>Phrase</a:t>
            </a:r>
            <a:r>
              <a:rPr lang="zh-CN" alt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800" dirty="0" smtClean="0">
                <a:latin typeface="Helvetica Light" charset="0"/>
                <a:ea typeface="Helvetica Light" charset="0"/>
                <a:cs typeface="Helvetica Light" charset="0"/>
              </a:rPr>
              <a:t>Mining</a:t>
            </a:r>
            <a:endParaRPr lang="zh-CN" altLang="en-US" sz="28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 marL="547688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2800" dirty="0" smtClean="0">
                <a:latin typeface="Helvetica Light" charset="0"/>
                <a:ea typeface="Helvetica Light" charset="0"/>
                <a:cs typeface="Helvetica Light" charset="0"/>
              </a:rPr>
              <a:t>Document</a:t>
            </a:r>
            <a:r>
              <a:rPr lang="zh-CN" alt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800" dirty="0" err="1" smtClean="0">
                <a:latin typeface="Helvetica Light" charset="0"/>
                <a:ea typeface="Helvetica Light" charset="0"/>
                <a:cs typeface="Helvetica Light" charset="0"/>
              </a:rPr>
              <a:t>Keyphrase</a:t>
            </a:r>
            <a:r>
              <a:rPr lang="zh-CN" alt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800" dirty="0" smtClean="0">
                <a:latin typeface="Helvetica Light" charset="0"/>
                <a:ea typeface="Helvetica Light" charset="0"/>
                <a:cs typeface="Helvetica Light" charset="0"/>
              </a:rPr>
              <a:t>Extraction</a:t>
            </a:r>
          </a:p>
          <a:p>
            <a:pPr marL="547688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2800" b="1" dirty="0" smtClean="0">
                <a:latin typeface="Helvetica" charset="0"/>
                <a:ea typeface="Helvetica" charset="0"/>
                <a:cs typeface="Helvetica" charset="0"/>
              </a:rPr>
              <a:t>Text-Rich</a:t>
            </a:r>
            <a:r>
              <a:rPr lang="zh-CN" altLang="en-US" sz="28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800" b="1" dirty="0" smtClean="0">
                <a:latin typeface="Helvetica" charset="0"/>
                <a:ea typeface="Helvetica" charset="0"/>
                <a:cs typeface="Helvetica" charset="0"/>
              </a:rPr>
              <a:t>Information</a:t>
            </a:r>
            <a:r>
              <a:rPr lang="zh-CN" altLang="en-US" sz="28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800" b="1" dirty="0" smtClean="0">
                <a:latin typeface="Helvetica" charset="0"/>
                <a:ea typeface="Helvetica" charset="0"/>
                <a:cs typeface="Helvetica" charset="0"/>
              </a:rPr>
              <a:t>Network</a:t>
            </a:r>
            <a:r>
              <a:rPr lang="zh-CN" altLang="en-US" sz="28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800" b="1" dirty="0" smtClean="0">
                <a:latin typeface="Helvetica" charset="0"/>
                <a:ea typeface="Helvetica" charset="0"/>
                <a:cs typeface="Helvetica" charset="0"/>
              </a:rPr>
              <a:t>Embedding</a:t>
            </a:r>
            <a:endParaRPr lang="zh-CN" altLang="en-US" sz="2800" b="1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547688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2800" dirty="0" smtClean="0">
                <a:latin typeface="Helvetica Light" charset="0"/>
                <a:ea typeface="Helvetica Light" charset="0"/>
                <a:cs typeface="Helvetica Light" charset="0"/>
              </a:rPr>
              <a:t>Summary</a:t>
            </a:r>
            <a:endParaRPr lang="zh-CN" altLang="en-US" sz="28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25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68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594773" y="2660811"/>
            <a:ext cx="2282846" cy="1779684"/>
            <a:chOff x="704894" y="2676540"/>
            <a:chExt cx="2282846" cy="1779684"/>
          </a:xfrm>
        </p:grpSpPr>
        <p:sp>
          <p:nvSpPr>
            <p:cNvPr id="4" name="Oval 3"/>
            <p:cNvSpPr/>
            <p:nvPr/>
          </p:nvSpPr>
          <p:spPr>
            <a:xfrm>
              <a:off x="2822640" y="4291124"/>
              <a:ext cx="165100" cy="1651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>
              <a:outerShdw blurRad="50800" dist="50800" dir="5400000" algn="ctr" rotWithShape="0">
                <a:srgbClr val="000000">
                  <a:alpha val="12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" name="Oval 4"/>
            <p:cNvSpPr/>
            <p:nvPr/>
          </p:nvSpPr>
          <p:spPr>
            <a:xfrm>
              <a:off x="1365832" y="3497374"/>
              <a:ext cx="165100" cy="165100"/>
            </a:xfrm>
            <a:prstGeom prst="ellipse">
              <a:avLst/>
            </a:prstGeom>
            <a:solidFill>
              <a:srgbClr val="008080"/>
            </a:solidFill>
            <a:ln>
              <a:solidFill>
                <a:srgbClr val="008080"/>
              </a:solidFill>
            </a:ln>
            <a:effectLst>
              <a:outerShdw blurRad="38100" dist="25400" dir="2700000" algn="br" rotWithShape="0">
                <a:srgbClr val="000000">
                  <a:alpha val="21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6" name="Oval 5"/>
            <p:cNvSpPr/>
            <p:nvPr/>
          </p:nvSpPr>
          <p:spPr>
            <a:xfrm>
              <a:off x="1343607" y="4126024"/>
              <a:ext cx="165100" cy="165100"/>
            </a:xfrm>
            <a:prstGeom prst="ellipse">
              <a:avLst/>
            </a:prstGeom>
            <a:solidFill>
              <a:srgbClr val="008080"/>
            </a:solidFill>
            <a:ln>
              <a:solidFill>
                <a:srgbClr val="008080"/>
              </a:solidFill>
            </a:ln>
            <a:effectLst>
              <a:outerShdw blurRad="38100" dist="25400" dir="2700000" algn="br" rotWithShape="0">
                <a:srgbClr val="000000">
                  <a:alpha val="21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" name="Oval 6"/>
            <p:cNvSpPr/>
            <p:nvPr/>
          </p:nvSpPr>
          <p:spPr>
            <a:xfrm>
              <a:off x="2755886" y="2685712"/>
              <a:ext cx="165100" cy="1651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>
              <a:outerShdw blurRad="50800" dist="50800" dir="5400000" algn="ctr" rotWithShape="0">
                <a:srgbClr val="000000">
                  <a:alpha val="12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464256" y="2840148"/>
              <a:ext cx="301625" cy="350838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  <a:effectLst>
              <a:outerShdw blurRad="50800" dist="50800" dir="5400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1484529" y="3071923"/>
              <a:ext cx="551227" cy="1078279"/>
            </a:xfrm>
            <a:prstGeom prst="line">
              <a:avLst/>
            </a:prstGeom>
            <a:ln w="38100" cmpd="sng">
              <a:solidFill>
                <a:srgbClr val="00808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1506754" y="3056048"/>
              <a:ext cx="481377" cy="465504"/>
            </a:xfrm>
            <a:prstGeom prst="line">
              <a:avLst/>
            </a:prstGeom>
            <a:ln w="38100" cmpd="sng">
              <a:solidFill>
                <a:srgbClr val="00808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1320324" y="2676540"/>
              <a:ext cx="165100" cy="1651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  <a:effectLst>
              <a:outerShdw blurRad="50800" dist="50800" dir="5400000" algn="ctr" rotWithShape="0">
                <a:srgbClr val="000000">
                  <a:alpha val="12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2" name="Oval 11"/>
            <p:cNvSpPr/>
            <p:nvPr/>
          </p:nvSpPr>
          <p:spPr>
            <a:xfrm>
              <a:off x="704894" y="3193179"/>
              <a:ext cx="165100" cy="1651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>
              <a:outerShdw blurRad="50800" dist="50800" dir="5400000" algn="ctr" rotWithShape="0">
                <a:srgbClr val="000000">
                  <a:alpha val="12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3" name="Oval 12"/>
            <p:cNvSpPr/>
            <p:nvPr/>
          </p:nvSpPr>
          <p:spPr>
            <a:xfrm>
              <a:off x="1069754" y="3835998"/>
              <a:ext cx="165100" cy="165100"/>
            </a:xfrm>
            <a:prstGeom prst="ellipse">
              <a:avLst/>
            </a:prstGeom>
            <a:solidFill>
              <a:srgbClr val="008080"/>
            </a:solidFill>
            <a:ln>
              <a:solidFill>
                <a:srgbClr val="008080"/>
              </a:solidFill>
            </a:ln>
            <a:effectLst>
              <a:outerShdw blurRad="38100" dist="25400" dir="2700000" algn="br" rotWithShape="0">
                <a:srgbClr val="000000">
                  <a:alpha val="21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1227617" y="3666735"/>
              <a:ext cx="861149" cy="222988"/>
            </a:xfrm>
            <a:prstGeom prst="line">
              <a:avLst/>
            </a:prstGeom>
            <a:ln w="38100" cmpd="sng">
              <a:solidFill>
                <a:srgbClr val="00808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485424" y="2759090"/>
              <a:ext cx="1118884" cy="554134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  <a:effectLst>
              <a:outerShdw blurRad="50800" dist="50800" dir="5400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 flipV="1">
              <a:off x="2750682" y="3659440"/>
              <a:ext cx="154508" cy="631684"/>
            </a:xfrm>
            <a:prstGeom prst="line">
              <a:avLst/>
            </a:prstGeom>
            <a:ln w="38100" cmpd="sng">
              <a:solidFill>
                <a:schemeClr val="accent1"/>
              </a:solidFill>
            </a:ln>
            <a:effectLst>
              <a:outerShdw blurRad="50800" dist="50800" dir="5400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12" idx="6"/>
            </p:cNvCxnSpPr>
            <p:nvPr/>
          </p:nvCxnSpPr>
          <p:spPr>
            <a:xfrm flipH="1">
              <a:off x="869994" y="3190986"/>
              <a:ext cx="895890" cy="84743"/>
            </a:xfrm>
            <a:prstGeom prst="line">
              <a:avLst/>
            </a:prstGeom>
            <a:ln w="38100" cmpd="sng">
              <a:solidFill>
                <a:schemeClr val="accent1"/>
              </a:solidFill>
            </a:ln>
            <a:effectLst>
              <a:outerShdw blurRad="50800" dist="50800" dir="5400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2100843" y="2778328"/>
              <a:ext cx="666923" cy="244601"/>
            </a:xfrm>
            <a:prstGeom prst="line">
              <a:avLst/>
            </a:prstGeom>
            <a:ln w="38100" cmpd="sng">
              <a:solidFill>
                <a:schemeClr val="accent1"/>
              </a:solidFill>
            </a:ln>
            <a:effectLst>
              <a:outerShdw blurRad="50800" dist="50800" dir="5400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/>
          <p:cNvSpPr/>
          <p:nvPr/>
        </p:nvSpPr>
        <p:spPr>
          <a:xfrm>
            <a:off x="3655760" y="2992694"/>
            <a:ext cx="365125" cy="36512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0" name="Rectangle 19"/>
          <p:cNvSpPr/>
          <p:nvPr/>
        </p:nvSpPr>
        <p:spPr>
          <a:xfrm>
            <a:off x="3808160" y="3145094"/>
            <a:ext cx="365125" cy="36512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Rectangle 20"/>
          <p:cNvSpPr/>
          <p:nvPr/>
        </p:nvSpPr>
        <p:spPr>
          <a:xfrm>
            <a:off x="3960559" y="3297495"/>
            <a:ext cx="1360003" cy="34621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rPr>
              <a:t>documents</a:t>
            </a:r>
            <a:endParaRPr lang="en-US" dirty="0">
              <a:solidFill>
                <a:schemeClr val="tx1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80170" y="2682409"/>
            <a:ext cx="165100" cy="1651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5292644" y="2823331"/>
            <a:ext cx="511704" cy="466870"/>
          </a:xfrm>
          <a:prstGeom prst="line">
            <a:avLst/>
          </a:prstGeom>
          <a:ln w="38100" cmpd="sng">
            <a:solidFill>
              <a:srgbClr val="7030A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5922912" y="3160052"/>
            <a:ext cx="165100" cy="1651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5320562" y="3242602"/>
            <a:ext cx="602350" cy="228001"/>
          </a:xfrm>
          <a:prstGeom prst="line">
            <a:avLst/>
          </a:prstGeom>
          <a:ln w="38100" cmpd="sng">
            <a:solidFill>
              <a:srgbClr val="7030A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5858701" y="3632320"/>
            <a:ext cx="165100" cy="1651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27" name="Straight Connector 26"/>
          <p:cNvCxnSpPr/>
          <p:nvPr/>
        </p:nvCxnSpPr>
        <p:spPr>
          <a:xfrm flipH="1" flipV="1">
            <a:off x="5320562" y="3623004"/>
            <a:ext cx="538139" cy="91866"/>
          </a:xfrm>
          <a:prstGeom prst="line">
            <a:avLst/>
          </a:prstGeom>
          <a:ln w="38100" cmpd="sng">
            <a:solidFill>
              <a:srgbClr val="7030A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5464515" y="4181747"/>
            <a:ext cx="165100" cy="1651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29" name="Straight Connector 28"/>
          <p:cNvCxnSpPr/>
          <p:nvPr/>
        </p:nvCxnSpPr>
        <p:spPr>
          <a:xfrm flipH="1" flipV="1">
            <a:off x="5253241" y="3661516"/>
            <a:ext cx="235452" cy="544409"/>
          </a:xfrm>
          <a:prstGeom prst="line">
            <a:avLst/>
          </a:prstGeom>
          <a:ln w="38100" cmpd="sng">
            <a:solidFill>
              <a:srgbClr val="7030A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4187933" y="2752533"/>
            <a:ext cx="1631062" cy="501411"/>
          </a:xfrm>
          <a:prstGeom prst="line">
            <a:avLst/>
          </a:prstGeom>
          <a:ln w="38100" cmpd="sng">
            <a:solidFill>
              <a:srgbClr val="7030A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566903" y="3338973"/>
            <a:ext cx="1083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latin typeface="Helvetica Light" charset="0"/>
                <a:ea typeface="Helvetica Light" charset="0"/>
                <a:cs typeface="Helvetica Light" charset="0"/>
              </a:rPr>
              <a:t>clustering</a:t>
            </a:r>
            <a:endParaRPr lang="en-US" sz="1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363527" y="4332502"/>
            <a:ext cx="12666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latin typeface="Helvetica Light" charset="0"/>
                <a:ea typeface="Helvetica Light" charset="0"/>
                <a:cs typeface="Helvetica Light" charset="0"/>
              </a:rPr>
              <a:t>data</a:t>
            </a:r>
            <a:r>
              <a:rPr lang="zh-CN" alt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 smtClean="0">
                <a:latin typeface="Helvetica Light" charset="0"/>
                <a:ea typeface="Helvetica Light" charset="0"/>
                <a:cs typeface="Helvetica Light" charset="0"/>
              </a:rPr>
              <a:t>mining</a:t>
            </a:r>
            <a:endParaRPr lang="en-US" sz="1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81000" y="990600"/>
            <a:ext cx="71005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Modeling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Text-Rich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Information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Networks: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Heterogeneity</a:t>
            </a:r>
            <a:endParaRPr lang="en-US" sz="2000" b="1" i="0" dirty="0">
              <a:solidFill>
                <a:srgbClr val="555555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676400" y="2286000"/>
            <a:ext cx="34547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latin typeface="Helvetica Light" charset="0"/>
                <a:ea typeface="Helvetica Light" charset="0"/>
                <a:cs typeface="Helvetica Light" charset="0"/>
              </a:rPr>
              <a:t>Entities</a:t>
            </a:r>
            <a:r>
              <a:rPr lang="zh-CN" alt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 smtClean="0">
                <a:latin typeface="Helvetica Light" charset="0"/>
                <a:ea typeface="Helvetica Light" charset="0"/>
                <a:cs typeface="Helvetica Light" charset="0"/>
              </a:rPr>
              <a:t>Associated</a:t>
            </a:r>
            <a:r>
              <a:rPr lang="zh-CN" alt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 smtClean="0">
                <a:latin typeface="Helvetica Light" charset="0"/>
                <a:ea typeface="Helvetica Light" charset="0"/>
                <a:cs typeface="Helvetica Light" charset="0"/>
              </a:rPr>
              <a:t>with</a:t>
            </a:r>
            <a:r>
              <a:rPr lang="zh-CN" alt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 smtClean="0">
                <a:latin typeface="Helvetica Light" charset="0"/>
                <a:ea typeface="Helvetica Light" charset="0"/>
                <a:cs typeface="Helvetica Light" charset="0"/>
              </a:rPr>
              <a:t>Documents</a:t>
            </a:r>
            <a:endParaRPr lang="en-US" sz="1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84022" y="4930370"/>
            <a:ext cx="6930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Helvetica Light" charset="0"/>
                <a:ea typeface="Helvetica Light" charset="0"/>
                <a:cs typeface="Helvetica Light" charset="0"/>
              </a:rPr>
              <a:t>Knowledge</a:t>
            </a:r>
            <a:r>
              <a:rPr lang="zh-CN" altLang="en-US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latin typeface="Helvetica Light" charset="0"/>
                <a:ea typeface="Helvetica Light" charset="0"/>
                <a:cs typeface="Helvetica Light" charset="0"/>
              </a:rPr>
              <a:t>are</a:t>
            </a:r>
            <a:r>
              <a:rPr lang="zh-CN" altLang="en-US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latin typeface="Helvetica Light" charset="0"/>
                <a:ea typeface="Helvetica Light" charset="0"/>
                <a:cs typeface="Helvetica Light" charset="0"/>
              </a:rPr>
              <a:t>propagated</a:t>
            </a:r>
            <a:r>
              <a:rPr lang="zh-CN" altLang="en-US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latin typeface="Helvetica Light" charset="0"/>
                <a:ea typeface="Helvetica Light" charset="0"/>
                <a:cs typeface="Helvetica Light" charset="0"/>
              </a:rPr>
              <a:t>between</a:t>
            </a:r>
            <a:r>
              <a:rPr lang="zh-CN" altLang="en-US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Entities</a:t>
            </a:r>
            <a:r>
              <a:rPr lang="zh-CN" altLang="en-US" dirty="0" smtClean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latin typeface="Helvetica Light" charset="0"/>
                <a:ea typeface="Helvetica Light" charset="0"/>
                <a:cs typeface="Helvetica Light" charset="0"/>
              </a:rPr>
              <a:t>and</a:t>
            </a:r>
            <a:r>
              <a:rPr lang="zh-CN" altLang="en-US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Quality</a:t>
            </a:r>
            <a:r>
              <a:rPr lang="zh-CN" altLang="en-US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Phrases</a:t>
            </a:r>
            <a:endParaRPr lang="en-US" dirty="0">
              <a:solidFill>
                <a:srgbClr val="FF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711581" y="2309374"/>
            <a:ext cx="878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 smtClean="0">
                <a:latin typeface="Helvetica Light" charset="0"/>
                <a:ea typeface="Helvetica Light" charset="0"/>
                <a:cs typeface="Helvetica Light" charset="0"/>
              </a:rPr>
              <a:t>dbscan</a:t>
            </a:r>
            <a:endParaRPr lang="en-US" sz="1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845427" y="2822217"/>
            <a:ext cx="1050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mtClean="0">
                <a:latin typeface="Helvetica Light" charset="0"/>
                <a:ea typeface="Helvetica Light" charset="0"/>
                <a:cs typeface="Helvetica Light" charset="0"/>
              </a:rPr>
              <a:t>database</a:t>
            </a:r>
            <a:endParaRPr lang="en-US" sz="160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888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1872"/>
          <a:stretch/>
        </p:blipFill>
        <p:spPr>
          <a:xfrm>
            <a:off x="2763991" y="2270534"/>
            <a:ext cx="4134866" cy="26028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16903" y="4441146"/>
            <a:ext cx="210925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Nanum Pen Script" charset="-127"/>
                <a:ea typeface="Nanum Pen Script" charset="-127"/>
                <a:cs typeface="Nanum Pen Script" charset="-127"/>
              </a:rPr>
              <a:t>SIGKDD</a:t>
            </a:r>
            <a:endParaRPr lang="en-US" sz="2400">
              <a:latin typeface="Nanum Pen Script" charset="-127"/>
              <a:ea typeface="Nanum Pen Script" charset="-127"/>
              <a:cs typeface="Nanum Pen Script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73249" y="4239615"/>
            <a:ext cx="210925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Nanum Pen Script" charset="-127"/>
                <a:ea typeface="Nanum Pen Script" charset="-127"/>
                <a:cs typeface="Nanum Pen Script" charset="-127"/>
              </a:rPr>
              <a:t>Data mining</a:t>
            </a:r>
            <a:endParaRPr lang="en-US" sz="2400" dirty="0">
              <a:latin typeface="Nanum Pen Script" charset="-127"/>
              <a:ea typeface="Nanum Pen Script" charset="-127"/>
              <a:cs typeface="Nanum Pen Script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67694" y="3650583"/>
            <a:ext cx="329315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Nanum Pen Script" charset="-127"/>
                <a:ea typeface="Nanum Pen Script" charset="-127"/>
                <a:cs typeface="Nanum Pen Script" charset="-127"/>
              </a:rPr>
              <a:t>Knowledge discovery</a:t>
            </a:r>
            <a:endParaRPr lang="en-US" sz="2400" dirty="0">
              <a:latin typeface="Nanum Pen Script" charset="-127"/>
              <a:ea typeface="Nanum Pen Script" charset="-127"/>
              <a:cs typeface="Nanum Pen Script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62600" y="2273520"/>
            <a:ext cx="210925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Nanum Pen Script" charset="-127"/>
                <a:ea typeface="Nanum Pen Script" charset="-127"/>
                <a:cs typeface="Nanum Pen Script" charset="-127"/>
              </a:rPr>
              <a:t>G</a:t>
            </a:r>
            <a:r>
              <a:rPr lang="en-US" sz="2400" dirty="0" smtClean="0">
                <a:latin typeface="Nanum Pen Script" charset="-127"/>
                <a:ea typeface="Nanum Pen Script" charset="-127"/>
                <a:cs typeface="Nanum Pen Script" charset="-127"/>
              </a:rPr>
              <a:t>raphics</a:t>
            </a:r>
            <a:endParaRPr lang="en-US" sz="2400" dirty="0">
              <a:latin typeface="Nanum Pen Script" charset="-127"/>
              <a:ea typeface="Nanum Pen Script" charset="-127"/>
              <a:cs typeface="Nanum Pen Script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52600" y="3446020"/>
            <a:ext cx="2403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Nanum Pen Script" charset="-127"/>
                <a:ea typeface="Nanum Pen Script" charset="-127"/>
                <a:cs typeface="Nanum Pen Script" charset="-127"/>
              </a:rPr>
              <a:t>Edgar F. </a:t>
            </a:r>
            <a:r>
              <a:rPr lang="en-US" sz="2400" dirty="0" err="1" smtClean="0">
                <a:latin typeface="Nanum Pen Script" charset="-127"/>
                <a:ea typeface="Nanum Pen Script" charset="-127"/>
                <a:cs typeface="Nanum Pen Script" charset="-127"/>
              </a:rPr>
              <a:t>Codd</a:t>
            </a:r>
            <a:endParaRPr lang="en-US" sz="2400" dirty="0">
              <a:latin typeface="Nanum Pen Script" charset="-127"/>
              <a:ea typeface="Nanum Pen Script" charset="-127"/>
              <a:cs typeface="Nanum Pen Script" charset="-12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" y="990600"/>
            <a:ext cx="41040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Embedding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In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the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Shared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Space</a:t>
            </a:r>
            <a:endParaRPr lang="en-US" sz="2000" b="1" i="0" dirty="0">
              <a:solidFill>
                <a:srgbClr val="555555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164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/>
          <p:cNvGrpSpPr/>
          <p:nvPr/>
        </p:nvGrpSpPr>
        <p:grpSpPr>
          <a:xfrm>
            <a:off x="503992" y="2676540"/>
            <a:ext cx="2483748" cy="1779684"/>
            <a:chOff x="503992" y="2676540"/>
            <a:chExt cx="2483748" cy="1779684"/>
          </a:xfrm>
        </p:grpSpPr>
        <p:sp>
          <p:nvSpPr>
            <p:cNvPr id="35" name="Oval 34"/>
            <p:cNvSpPr/>
            <p:nvPr/>
          </p:nvSpPr>
          <p:spPr>
            <a:xfrm>
              <a:off x="2822640" y="4291124"/>
              <a:ext cx="165100" cy="165100"/>
            </a:xfrm>
            <a:prstGeom prst="ellipse">
              <a:avLst/>
            </a:prstGeom>
            <a:solidFill>
              <a:schemeClr val="accent1">
                <a:alpha val="38000"/>
              </a:schemeClr>
            </a:solidFill>
            <a:ln>
              <a:solidFill>
                <a:schemeClr val="accent1">
                  <a:alpha val="38000"/>
                </a:schemeClr>
              </a:solidFill>
            </a:ln>
            <a:effectLst>
              <a:outerShdw blurRad="50800" dist="50800" dir="5400000" algn="ctr" rotWithShape="0">
                <a:srgbClr val="000000">
                  <a:alpha val="12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6" name="Oval 35"/>
            <p:cNvSpPr/>
            <p:nvPr/>
          </p:nvSpPr>
          <p:spPr>
            <a:xfrm>
              <a:off x="1365832" y="3497374"/>
              <a:ext cx="165100" cy="165100"/>
            </a:xfrm>
            <a:prstGeom prst="ellipse">
              <a:avLst/>
            </a:prstGeom>
            <a:solidFill>
              <a:srgbClr val="008080">
                <a:alpha val="48000"/>
              </a:srgbClr>
            </a:solidFill>
            <a:ln>
              <a:solidFill>
                <a:srgbClr val="008080">
                  <a:alpha val="50000"/>
                </a:srgbClr>
              </a:solidFill>
            </a:ln>
            <a:effectLst>
              <a:outerShdw blurRad="38100" dist="25400" dir="2700000" algn="br" rotWithShape="0">
                <a:srgbClr val="000000">
                  <a:alpha val="21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7" name="Oval 36"/>
            <p:cNvSpPr/>
            <p:nvPr/>
          </p:nvSpPr>
          <p:spPr>
            <a:xfrm>
              <a:off x="1343607" y="4126024"/>
              <a:ext cx="165100" cy="165100"/>
            </a:xfrm>
            <a:prstGeom prst="ellipse">
              <a:avLst/>
            </a:prstGeom>
            <a:solidFill>
              <a:srgbClr val="008080">
                <a:alpha val="48000"/>
              </a:srgbClr>
            </a:solidFill>
            <a:ln>
              <a:solidFill>
                <a:srgbClr val="008080">
                  <a:alpha val="50000"/>
                </a:srgbClr>
              </a:solidFill>
            </a:ln>
            <a:effectLst>
              <a:outerShdw blurRad="38100" dist="25400" dir="2700000" algn="br" rotWithShape="0">
                <a:srgbClr val="000000">
                  <a:alpha val="21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8" name="Oval 37"/>
            <p:cNvSpPr/>
            <p:nvPr/>
          </p:nvSpPr>
          <p:spPr>
            <a:xfrm>
              <a:off x="2755886" y="2685712"/>
              <a:ext cx="165100" cy="165100"/>
            </a:xfrm>
            <a:prstGeom prst="ellipse">
              <a:avLst/>
            </a:prstGeom>
            <a:solidFill>
              <a:schemeClr val="accent1">
                <a:alpha val="38000"/>
              </a:schemeClr>
            </a:solidFill>
            <a:ln>
              <a:solidFill>
                <a:schemeClr val="accent1">
                  <a:alpha val="38000"/>
                </a:schemeClr>
              </a:solidFill>
            </a:ln>
            <a:effectLst>
              <a:outerShdw blurRad="50800" dist="50800" dir="5400000" algn="ctr" rotWithShape="0">
                <a:srgbClr val="000000">
                  <a:alpha val="12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1464256" y="2840148"/>
              <a:ext cx="301625" cy="350838"/>
            </a:xfrm>
            <a:prstGeom prst="line">
              <a:avLst/>
            </a:prstGeom>
            <a:ln w="38100" cmpd="sng">
              <a:solidFill>
                <a:schemeClr val="accent3">
                  <a:alpha val="39000"/>
                </a:schemeClr>
              </a:solidFill>
            </a:ln>
            <a:effectLst>
              <a:outerShdw blurRad="50800" dist="50800" dir="5400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1484529" y="3071923"/>
              <a:ext cx="551227" cy="1078279"/>
            </a:xfrm>
            <a:prstGeom prst="line">
              <a:avLst/>
            </a:prstGeom>
            <a:ln w="38100" cmpd="sng">
              <a:solidFill>
                <a:srgbClr val="008080">
                  <a:alpha val="5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1506754" y="3056048"/>
              <a:ext cx="481377" cy="465504"/>
            </a:xfrm>
            <a:prstGeom prst="line">
              <a:avLst/>
            </a:prstGeom>
            <a:ln w="38100" cmpd="sng">
              <a:solidFill>
                <a:srgbClr val="008080">
                  <a:alpha val="5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1320324" y="2676540"/>
              <a:ext cx="165100" cy="165100"/>
            </a:xfrm>
            <a:prstGeom prst="ellipse">
              <a:avLst/>
            </a:prstGeom>
            <a:solidFill>
              <a:schemeClr val="accent3">
                <a:alpha val="39000"/>
              </a:schemeClr>
            </a:solidFill>
            <a:ln>
              <a:solidFill>
                <a:schemeClr val="accent3">
                  <a:alpha val="39000"/>
                </a:schemeClr>
              </a:solidFill>
            </a:ln>
            <a:effectLst>
              <a:outerShdw blurRad="50800" dist="50800" dir="5400000" algn="ctr" rotWithShape="0">
                <a:srgbClr val="000000">
                  <a:alpha val="12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6" name="Oval 45"/>
            <p:cNvSpPr/>
            <p:nvPr/>
          </p:nvSpPr>
          <p:spPr>
            <a:xfrm>
              <a:off x="503992" y="3272126"/>
              <a:ext cx="165100" cy="165100"/>
            </a:xfrm>
            <a:prstGeom prst="ellipse">
              <a:avLst/>
            </a:prstGeom>
            <a:solidFill>
              <a:schemeClr val="accent1">
                <a:alpha val="38000"/>
              </a:schemeClr>
            </a:solidFill>
            <a:ln>
              <a:solidFill>
                <a:schemeClr val="accent1">
                  <a:alpha val="38000"/>
                </a:schemeClr>
              </a:solidFill>
            </a:ln>
            <a:effectLst>
              <a:outerShdw blurRad="50800" dist="50800" dir="5400000" algn="ctr" rotWithShape="0">
                <a:srgbClr val="000000">
                  <a:alpha val="12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7" name="Oval 46"/>
            <p:cNvSpPr/>
            <p:nvPr/>
          </p:nvSpPr>
          <p:spPr>
            <a:xfrm>
              <a:off x="687880" y="3899028"/>
              <a:ext cx="165100" cy="165100"/>
            </a:xfrm>
            <a:prstGeom prst="ellipse">
              <a:avLst/>
            </a:prstGeom>
            <a:solidFill>
              <a:srgbClr val="008080">
                <a:alpha val="48000"/>
              </a:srgbClr>
            </a:solidFill>
            <a:ln>
              <a:solidFill>
                <a:srgbClr val="008080">
                  <a:alpha val="50000"/>
                </a:srgbClr>
              </a:solidFill>
            </a:ln>
            <a:effectLst>
              <a:outerShdw blurRad="38100" dist="25400" dir="2700000" algn="br" rotWithShape="0">
                <a:srgbClr val="000000">
                  <a:alpha val="21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48" name="Straight Connector 47"/>
            <p:cNvCxnSpPr/>
            <p:nvPr/>
          </p:nvCxnSpPr>
          <p:spPr>
            <a:xfrm flipV="1">
              <a:off x="852980" y="3666734"/>
              <a:ext cx="1235786" cy="314844"/>
            </a:xfrm>
            <a:prstGeom prst="line">
              <a:avLst/>
            </a:prstGeom>
            <a:ln w="38100" cmpd="sng">
              <a:solidFill>
                <a:srgbClr val="008080">
                  <a:alpha val="5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1485424" y="2759090"/>
              <a:ext cx="1118884" cy="554134"/>
            </a:xfrm>
            <a:prstGeom prst="line">
              <a:avLst/>
            </a:prstGeom>
            <a:ln w="38100" cmpd="sng">
              <a:solidFill>
                <a:schemeClr val="accent3">
                  <a:alpha val="39000"/>
                </a:schemeClr>
              </a:solidFill>
            </a:ln>
            <a:effectLst>
              <a:outerShdw blurRad="50800" dist="50800" dir="5400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35" idx="0"/>
              <a:endCxn id="44" idx="2"/>
            </p:cNvCxnSpPr>
            <p:nvPr/>
          </p:nvCxnSpPr>
          <p:spPr>
            <a:xfrm flipH="1" flipV="1">
              <a:off x="2750682" y="3659440"/>
              <a:ext cx="154508" cy="631684"/>
            </a:xfrm>
            <a:prstGeom prst="line">
              <a:avLst/>
            </a:prstGeom>
            <a:ln w="38100" cmpd="sng">
              <a:solidFill>
                <a:schemeClr val="accent1">
                  <a:alpha val="38000"/>
                </a:schemeClr>
              </a:solidFill>
            </a:ln>
            <a:effectLst>
              <a:outerShdw blurRad="50800" dist="50800" dir="5400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669092" y="3190986"/>
              <a:ext cx="1096789" cy="163690"/>
            </a:xfrm>
            <a:prstGeom prst="line">
              <a:avLst/>
            </a:prstGeom>
            <a:ln w="38100" cmpd="sng">
              <a:solidFill>
                <a:schemeClr val="accent1">
                  <a:alpha val="38000"/>
                </a:schemeClr>
              </a:solidFill>
            </a:ln>
            <a:effectLst>
              <a:outerShdw blurRad="50800" dist="50800" dir="5400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2100843" y="2778328"/>
              <a:ext cx="666923" cy="244601"/>
            </a:xfrm>
            <a:prstGeom prst="line">
              <a:avLst/>
            </a:prstGeom>
            <a:ln w="38100" cmpd="sng">
              <a:solidFill>
                <a:schemeClr val="accent1">
                  <a:alpha val="38000"/>
                </a:schemeClr>
              </a:solidFill>
            </a:ln>
            <a:effectLst>
              <a:outerShdw blurRad="50800" dist="50800" dir="5400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1000" y="990600"/>
            <a:ext cx="63251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Text-Rich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Information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Networks</a:t>
            </a:r>
            <a:r>
              <a:rPr lang="zh-CN" altLang="en-US" sz="2000" b="1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from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Massive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Text</a:t>
            </a:r>
            <a:endParaRPr lang="en-US" sz="2000" b="1" i="0" dirty="0">
              <a:solidFill>
                <a:srgbClr val="555555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765881" y="3008423"/>
            <a:ext cx="365125" cy="36512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3" name="Rectangle 42"/>
          <p:cNvSpPr/>
          <p:nvPr/>
        </p:nvSpPr>
        <p:spPr>
          <a:xfrm>
            <a:off x="1918281" y="3160823"/>
            <a:ext cx="365125" cy="36512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4" name="Rectangle 43"/>
          <p:cNvSpPr/>
          <p:nvPr/>
        </p:nvSpPr>
        <p:spPr>
          <a:xfrm>
            <a:off x="2070680" y="3313224"/>
            <a:ext cx="1360003" cy="34621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rPr>
              <a:t>documents</a:t>
            </a:r>
            <a:endParaRPr lang="en-US" dirty="0">
              <a:solidFill>
                <a:schemeClr val="tx1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803494" y="1563076"/>
            <a:ext cx="3983783" cy="6155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Helvetica" charset="0"/>
                <a:ea typeface="Helvetica" charset="0"/>
                <a:cs typeface="Helvetica" charset="0"/>
              </a:rPr>
              <a:t>Words:</a:t>
            </a:r>
            <a:endParaRPr lang="zh-CN" alt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altLang="zh-CN" sz="1600" dirty="0" smtClean="0">
                <a:latin typeface="Helvetica Light" charset="0"/>
                <a:ea typeface="Helvetica Light" charset="0"/>
                <a:cs typeface="Helvetica Light" charset="0"/>
              </a:rPr>
              <a:t>dbscan,</a:t>
            </a:r>
            <a:r>
              <a:rPr lang="zh-CN" alt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 smtClean="0">
                <a:latin typeface="Helvetica Light" charset="0"/>
                <a:ea typeface="Helvetica Light" charset="0"/>
                <a:cs typeface="Helvetica Light" charset="0"/>
              </a:rPr>
              <a:t>methods,</a:t>
            </a:r>
            <a:r>
              <a:rPr lang="zh-CN" alt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 smtClean="0">
                <a:latin typeface="Helvetica Light" charset="0"/>
                <a:ea typeface="Helvetica Light" charset="0"/>
                <a:cs typeface="Helvetica Light" charset="0"/>
              </a:rPr>
              <a:t>clustering,</a:t>
            </a:r>
            <a:r>
              <a:rPr lang="zh-CN" alt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 smtClean="0">
                <a:latin typeface="Helvetica Light" charset="0"/>
                <a:ea typeface="Helvetica Light" charset="0"/>
                <a:cs typeface="Helvetica Light" charset="0"/>
              </a:rPr>
              <a:t>process,</a:t>
            </a:r>
            <a:r>
              <a:rPr lang="zh-CN" alt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is-IS" altLang="zh-CN" sz="1600" dirty="0" smtClean="0">
                <a:latin typeface="Helvetica Light" charset="0"/>
                <a:ea typeface="Helvetica Light" charset="0"/>
                <a:cs typeface="Helvetica Light" charset="0"/>
              </a:rPr>
              <a:t>…</a:t>
            </a:r>
            <a:endParaRPr lang="en-US" sz="1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796906" y="2231710"/>
            <a:ext cx="4128053" cy="1107996"/>
          </a:xfrm>
          <a:prstGeom prst="rect">
            <a:avLst/>
          </a:prstGeom>
          <a:solidFill>
            <a:srgbClr val="F0AAA3"/>
          </a:solidFill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Helvetica" charset="0"/>
                <a:ea typeface="Helvetica" charset="0"/>
                <a:cs typeface="Helvetica" charset="0"/>
              </a:rPr>
              <a:t>Topics:</a:t>
            </a:r>
            <a:endParaRPr lang="zh-CN" alt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altLang="zh-CN" sz="1600" dirty="0" smtClean="0">
                <a:latin typeface="Helvetica Light" charset="0"/>
                <a:ea typeface="Helvetica Light" charset="0"/>
                <a:cs typeface="Helvetica Light" charset="0"/>
              </a:rPr>
              <a:t>[k-means,</a:t>
            </a:r>
            <a:r>
              <a:rPr lang="zh-CN" alt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 smtClean="0">
                <a:latin typeface="Helvetica Light" charset="0"/>
                <a:ea typeface="Helvetica Light" charset="0"/>
                <a:cs typeface="Helvetica Light" charset="0"/>
              </a:rPr>
              <a:t>clustering,</a:t>
            </a:r>
            <a:r>
              <a:rPr lang="zh-CN" alt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 smtClean="0">
                <a:latin typeface="Helvetica Light" charset="0"/>
                <a:ea typeface="Helvetica Light" charset="0"/>
                <a:cs typeface="Helvetica Light" charset="0"/>
              </a:rPr>
              <a:t>clusters,</a:t>
            </a:r>
            <a:r>
              <a:rPr lang="zh-CN" alt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 err="1" smtClean="0">
                <a:latin typeface="Helvetica Light" charset="0"/>
                <a:ea typeface="Helvetica Light" charset="0"/>
                <a:cs typeface="Helvetica Light" charset="0"/>
              </a:rPr>
              <a:t>dbsca</a:t>
            </a:r>
            <a:r>
              <a:rPr lang="en-US" altLang="zh-CN" sz="1600" dirty="0" smtClean="0">
                <a:latin typeface="Helvetica Light" charset="0"/>
                <a:ea typeface="Helvetica Light" charset="0"/>
                <a:cs typeface="Helvetica Light" charset="0"/>
              </a:rPr>
              <a:t>,</a:t>
            </a:r>
            <a:r>
              <a:rPr lang="zh-CN" alt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is-IS" altLang="zh-CN" sz="1600" dirty="0" smtClean="0">
                <a:latin typeface="Helvetica Light" charset="0"/>
                <a:ea typeface="Helvetica Light" charset="0"/>
                <a:cs typeface="Helvetica Light" charset="0"/>
              </a:rPr>
              <a:t>…</a:t>
            </a:r>
            <a:r>
              <a:rPr lang="en-US" altLang="zh-CN" sz="1600" dirty="0" smtClean="0">
                <a:latin typeface="Helvetica Light" charset="0"/>
                <a:ea typeface="Helvetica Light" charset="0"/>
                <a:cs typeface="Helvetica Light" charset="0"/>
              </a:rPr>
              <a:t>]</a:t>
            </a:r>
            <a:endParaRPr lang="zh-CN" altLang="en-US" sz="16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altLang="zh-CN" sz="1600" dirty="0" smtClean="0">
                <a:latin typeface="Helvetica Light" charset="0"/>
                <a:ea typeface="Helvetica Light" charset="0"/>
                <a:cs typeface="Helvetica Light" charset="0"/>
              </a:rPr>
              <a:t>[clusters,</a:t>
            </a:r>
            <a:r>
              <a:rPr lang="zh-CN" alt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 smtClean="0">
                <a:latin typeface="Helvetica Light" charset="0"/>
                <a:ea typeface="Helvetica Light" charset="0"/>
                <a:cs typeface="Helvetica Light" charset="0"/>
              </a:rPr>
              <a:t>density,</a:t>
            </a:r>
            <a:r>
              <a:rPr lang="zh-CN" alt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 smtClean="0">
                <a:latin typeface="Helvetica Light" charset="0"/>
                <a:ea typeface="Helvetica Light" charset="0"/>
                <a:cs typeface="Helvetica Light" charset="0"/>
              </a:rPr>
              <a:t>dbscan,</a:t>
            </a:r>
            <a:r>
              <a:rPr lang="zh-CN" alt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 smtClean="0">
                <a:latin typeface="Helvetica Light" charset="0"/>
                <a:ea typeface="Helvetica Light" charset="0"/>
                <a:cs typeface="Helvetica Light" charset="0"/>
              </a:rPr>
              <a:t>clustering,</a:t>
            </a:r>
            <a:r>
              <a:rPr lang="zh-CN" alt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is-IS" altLang="zh-CN" sz="1600" dirty="0" smtClean="0">
                <a:latin typeface="Helvetica Light" charset="0"/>
                <a:ea typeface="Helvetica Light" charset="0"/>
                <a:cs typeface="Helvetica Light" charset="0"/>
              </a:rPr>
              <a:t>…</a:t>
            </a:r>
            <a:r>
              <a:rPr lang="en-US" altLang="zh-CN" sz="1600" dirty="0" smtClean="0">
                <a:latin typeface="Helvetica Light" charset="0"/>
                <a:ea typeface="Helvetica Light" charset="0"/>
                <a:cs typeface="Helvetica Light" charset="0"/>
              </a:rPr>
              <a:t>]</a:t>
            </a:r>
            <a:endParaRPr lang="zh-CN" altLang="en-US" sz="16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altLang="zh-CN" sz="1600" dirty="0" smtClean="0">
                <a:latin typeface="Helvetica Light" charset="0"/>
                <a:ea typeface="Helvetica Light" charset="0"/>
                <a:cs typeface="Helvetica Light" charset="0"/>
              </a:rPr>
              <a:t>[machine,</a:t>
            </a:r>
            <a:r>
              <a:rPr lang="zh-CN" alt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 smtClean="0">
                <a:latin typeface="Helvetica Light" charset="0"/>
                <a:ea typeface="Helvetica Light" charset="0"/>
                <a:cs typeface="Helvetica Light" charset="0"/>
              </a:rPr>
              <a:t>learning,</a:t>
            </a:r>
            <a:r>
              <a:rPr lang="zh-CN" alt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 smtClean="0">
                <a:latin typeface="Helvetica Light" charset="0"/>
                <a:ea typeface="Helvetica Light" charset="0"/>
                <a:cs typeface="Helvetica Light" charset="0"/>
              </a:rPr>
              <a:t>knowledge,</a:t>
            </a:r>
            <a:r>
              <a:rPr lang="zh-CN" alt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 smtClean="0">
                <a:latin typeface="Helvetica Light" charset="0"/>
                <a:ea typeface="Helvetica Light" charset="0"/>
                <a:cs typeface="Helvetica Light" charset="0"/>
              </a:rPr>
              <a:t>mining,</a:t>
            </a:r>
            <a:r>
              <a:rPr lang="zh-CN" alt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is-IS" altLang="zh-CN" sz="1600" dirty="0" smtClean="0">
                <a:latin typeface="Helvetica Light" charset="0"/>
                <a:ea typeface="Helvetica Light" charset="0"/>
                <a:cs typeface="Helvetica Light" charset="0"/>
              </a:rPr>
              <a:t>…</a:t>
            </a:r>
            <a:r>
              <a:rPr lang="en-US" altLang="zh-CN" sz="1600" dirty="0">
                <a:latin typeface="Helvetica Light" charset="0"/>
                <a:ea typeface="Helvetica Light" charset="0"/>
                <a:cs typeface="Helvetica Light" charset="0"/>
              </a:rPr>
              <a:t>]</a:t>
            </a:r>
            <a:endParaRPr lang="is-IS" altLang="zh-CN" sz="1600" dirty="0" smtClean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796906" y="3409238"/>
            <a:ext cx="2920992" cy="1107996"/>
          </a:xfrm>
          <a:prstGeom prst="rect">
            <a:avLst/>
          </a:prstGeom>
          <a:solidFill>
            <a:srgbClr val="9ED498"/>
          </a:solidFill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Helvetica" charset="0"/>
                <a:ea typeface="Helvetica" charset="0"/>
                <a:cs typeface="Helvetica" charset="0"/>
              </a:rPr>
              <a:t>Knowledge</a:t>
            </a:r>
            <a:r>
              <a:rPr lang="zh-CN" altLang="en-US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dirty="0" smtClean="0">
                <a:latin typeface="Helvetica" charset="0"/>
                <a:ea typeface="Helvetica" charset="0"/>
                <a:cs typeface="Helvetica" charset="0"/>
              </a:rPr>
              <a:t>base</a:t>
            </a:r>
            <a:r>
              <a:rPr lang="zh-CN" altLang="en-US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dirty="0" smtClean="0">
                <a:latin typeface="Helvetica" charset="0"/>
                <a:ea typeface="Helvetica" charset="0"/>
                <a:cs typeface="Helvetica" charset="0"/>
              </a:rPr>
              <a:t>concepts:</a:t>
            </a:r>
            <a:endParaRPr lang="zh-CN" alt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altLang="zh-CN" sz="1600" dirty="0" smtClean="0">
                <a:latin typeface="Helvetica Light" charset="0"/>
                <a:ea typeface="Helvetica Light" charset="0"/>
                <a:cs typeface="Helvetica Light" charset="0"/>
              </a:rPr>
              <a:t>data</a:t>
            </a:r>
            <a:r>
              <a:rPr lang="zh-CN" alt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 smtClean="0">
                <a:latin typeface="Helvetica Light" charset="0"/>
                <a:ea typeface="Helvetica Light" charset="0"/>
                <a:cs typeface="Helvetica Light" charset="0"/>
              </a:rPr>
              <a:t>mining:</a:t>
            </a:r>
            <a:r>
              <a:rPr lang="zh-CN" alt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 smtClean="0">
                <a:latin typeface="Helvetica Light" charset="0"/>
                <a:ea typeface="Helvetica Light" charset="0"/>
                <a:cs typeface="Helvetica Light" charset="0"/>
              </a:rPr>
              <a:t>/m/</a:t>
            </a:r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0blvg</a:t>
            </a:r>
            <a:endParaRPr lang="zh-CN" altLang="en-US" sz="16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altLang="zh-CN" sz="1600" dirty="0" smtClean="0">
                <a:latin typeface="Helvetica Light" charset="0"/>
                <a:ea typeface="Helvetica Light" charset="0"/>
                <a:cs typeface="Helvetica Light" charset="0"/>
              </a:rPr>
              <a:t>clustering</a:t>
            </a:r>
            <a:r>
              <a:rPr lang="zh-CN" alt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 smtClean="0">
                <a:latin typeface="Helvetica Light" charset="0"/>
                <a:ea typeface="Helvetica Light" charset="0"/>
                <a:cs typeface="Helvetica Light" charset="0"/>
              </a:rPr>
              <a:t>analysis:</a:t>
            </a:r>
            <a:r>
              <a:rPr lang="zh-CN" alt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bg-BG" sz="1600" dirty="0">
                <a:latin typeface="Helvetica Light" charset="0"/>
                <a:ea typeface="Helvetica Light" charset="0"/>
                <a:cs typeface="Helvetica Light" charset="0"/>
              </a:rPr>
              <a:t>/</a:t>
            </a:r>
            <a:r>
              <a:rPr lang="bg-BG" sz="1600" dirty="0" smtClean="0">
                <a:latin typeface="Helvetica Light" charset="0"/>
                <a:ea typeface="Helvetica Light" charset="0"/>
                <a:cs typeface="Helvetica Light" charset="0"/>
              </a:rPr>
              <a:t>m/031f5p</a:t>
            </a:r>
            <a:endParaRPr lang="zh-CN" altLang="en-US" sz="16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altLang="zh-CN" sz="1600" dirty="0" smtClean="0">
                <a:latin typeface="Helvetica Light" charset="0"/>
                <a:ea typeface="Helvetica Light" charset="0"/>
                <a:cs typeface="Helvetica Light" charset="0"/>
              </a:rPr>
              <a:t>dbscan:</a:t>
            </a:r>
            <a:r>
              <a:rPr lang="zh-CN" alt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hr-HR" sz="1600" dirty="0">
                <a:latin typeface="Helvetica Light" charset="0"/>
                <a:ea typeface="Helvetica Light" charset="0"/>
                <a:cs typeface="Helvetica Light" charset="0"/>
              </a:rPr>
              <a:t>/</a:t>
            </a:r>
            <a:r>
              <a:rPr lang="hr-HR" sz="1600" dirty="0" smtClean="0">
                <a:latin typeface="Helvetica Light" charset="0"/>
                <a:ea typeface="Helvetica Light" charset="0"/>
                <a:cs typeface="Helvetica Light" charset="0"/>
              </a:rPr>
              <a:t>m/03cg_k1</a:t>
            </a:r>
            <a:endParaRPr lang="hr-HR" sz="1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911882" y="5753271"/>
            <a:ext cx="54860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rgbClr val="144A78"/>
                </a:solidFill>
                <a:latin typeface="Helvetica" charset="0"/>
                <a:ea typeface="Helvetica" charset="0"/>
                <a:cs typeface="Helvetica" charset="0"/>
              </a:rPr>
              <a:t>“</a:t>
            </a:r>
            <a:r>
              <a:rPr lang="en-US" b="1" i="1" dirty="0">
                <a:solidFill>
                  <a:srgbClr val="144A78"/>
                </a:solidFill>
                <a:latin typeface="Helvetica" charset="0"/>
                <a:ea typeface="Helvetica" charset="0"/>
                <a:cs typeface="Helvetica" charset="0"/>
              </a:rPr>
              <a:t>DBSCAN is a method for clustering in process of knowledge discovery.”</a:t>
            </a:r>
          </a:p>
        </p:txBody>
      </p:sp>
      <p:sp>
        <p:nvSpPr>
          <p:cNvPr id="62" name="Left Brace 61"/>
          <p:cNvSpPr/>
          <p:nvPr/>
        </p:nvSpPr>
        <p:spPr>
          <a:xfrm>
            <a:off x="4188018" y="1955992"/>
            <a:ext cx="561380" cy="3378008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3890291" y="2698138"/>
            <a:ext cx="165100" cy="1651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66" name="Straight Connector 65"/>
          <p:cNvCxnSpPr>
            <a:stCxn id="65" idx="3"/>
          </p:cNvCxnSpPr>
          <p:nvPr/>
        </p:nvCxnSpPr>
        <p:spPr>
          <a:xfrm flipH="1">
            <a:off x="3402765" y="2839060"/>
            <a:ext cx="511704" cy="466870"/>
          </a:xfrm>
          <a:prstGeom prst="line">
            <a:avLst/>
          </a:prstGeom>
          <a:ln w="38100" cmpd="sng">
            <a:solidFill>
              <a:srgbClr val="7030A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4033033" y="3175781"/>
            <a:ext cx="165100" cy="1651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72" name="Straight Connector 71"/>
          <p:cNvCxnSpPr>
            <a:stCxn id="71" idx="2"/>
            <a:endCxn id="44" idx="3"/>
          </p:cNvCxnSpPr>
          <p:nvPr/>
        </p:nvCxnSpPr>
        <p:spPr>
          <a:xfrm flipH="1">
            <a:off x="3430683" y="3258331"/>
            <a:ext cx="602350" cy="228001"/>
          </a:xfrm>
          <a:prstGeom prst="line">
            <a:avLst/>
          </a:prstGeom>
          <a:ln w="38100" cmpd="sng">
            <a:solidFill>
              <a:srgbClr val="7030A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3968822" y="3648049"/>
            <a:ext cx="165100" cy="1651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74" name="Straight Connector 73"/>
          <p:cNvCxnSpPr>
            <a:stCxn id="73" idx="2"/>
          </p:cNvCxnSpPr>
          <p:nvPr/>
        </p:nvCxnSpPr>
        <p:spPr>
          <a:xfrm flipH="1" flipV="1">
            <a:off x="3430683" y="3638733"/>
            <a:ext cx="538139" cy="91866"/>
          </a:xfrm>
          <a:prstGeom prst="line">
            <a:avLst/>
          </a:prstGeom>
          <a:ln w="38100" cmpd="sng">
            <a:solidFill>
              <a:srgbClr val="7030A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4051372" y="4252013"/>
            <a:ext cx="165100" cy="1651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82" name="Straight Connector 81"/>
          <p:cNvCxnSpPr>
            <a:stCxn id="81" idx="1"/>
          </p:cNvCxnSpPr>
          <p:nvPr/>
        </p:nvCxnSpPr>
        <p:spPr>
          <a:xfrm flipH="1" flipV="1">
            <a:off x="3363361" y="3677245"/>
            <a:ext cx="712189" cy="598946"/>
          </a:xfrm>
          <a:prstGeom prst="line">
            <a:avLst/>
          </a:prstGeom>
          <a:ln w="38100" cmpd="sng">
            <a:solidFill>
              <a:srgbClr val="7030A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2298054" y="2768262"/>
            <a:ext cx="1631062" cy="501411"/>
          </a:xfrm>
          <a:prstGeom prst="line">
            <a:avLst/>
          </a:prstGeom>
          <a:ln w="38100" cmpd="sng">
            <a:solidFill>
              <a:srgbClr val="7030A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3032788" y="2119537"/>
            <a:ext cx="1398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latin typeface="Helvetica Light" charset="0"/>
                <a:ea typeface="Helvetica Light" charset="0"/>
                <a:cs typeface="Helvetica Light" charset="0"/>
              </a:rPr>
              <a:t>Document</a:t>
            </a:r>
            <a:endParaRPr lang="zh-CN" altLang="en-US" sz="1400" dirty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altLang="zh-CN" sz="1400" dirty="0" smtClean="0">
                <a:latin typeface="Helvetica Light" charset="0"/>
                <a:ea typeface="Helvetica Light" charset="0"/>
                <a:cs typeface="Helvetica Light" charset="0"/>
              </a:rPr>
              <a:t>Representation</a:t>
            </a:r>
            <a:endParaRPr lang="zh-CN" altLang="en-US" sz="1400" dirty="0" smtClean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796906" y="4586766"/>
            <a:ext cx="4245867" cy="1107996"/>
          </a:xfrm>
          <a:prstGeom prst="rect">
            <a:avLst/>
          </a:prstGeom>
          <a:solidFill>
            <a:srgbClr val="F3B56C">
              <a:alpha val="81961"/>
            </a:srgb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Helvetica" charset="0"/>
                <a:ea typeface="Helvetica" charset="0"/>
                <a:cs typeface="Helvetica" charset="0"/>
              </a:rPr>
              <a:t>Document</a:t>
            </a:r>
            <a:r>
              <a:rPr lang="zh-CN" altLang="en-US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dirty="0" smtClean="0">
                <a:latin typeface="Helvetica" charset="0"/>
                <a:ea typeface="Helvetica" charset="0"/>
                <a:cs typeface="Helvetica" charset="0"/>
              </a:rPr>
              <a:t>Keyphrase:</a:t>
            </a:r>
            <a:endParaRPr lang="zh-CN" alt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altLang="zh-CN" sz="1600" dirty="0" smtClean="0">
                <a:latin typeface="Helvetica Light" charset="0"/>
                <a:ea typeface="Helvetica Light" charset="0"/>
                <a:cs typeface="Helvetica Light" charset="0"/>
              </a:rPr>
              <a:t>dbscan:</a:t>
            </a:r>
            <a:r>
              <a:rPr lang="zh-CN" alt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[</a:t>
            </a:r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dbscan, density, clustering, ...]</a:t>
            </a:r>
            <a:endParaRPr lang="zh-CN" altLang="en-US" sz="1600" dirty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clustering: </a:t>
            </a:r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[</a:t>
            </a:r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clustering, clusters, partition, ...]</a:t>
            </a:r>
            <a:endParaRPr lang="zh-CN" altLang="en-US" sz="1600" dirty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data mining: </a:t>
            </a:r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[</a:t>
            </a:r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data mining, knowledge, ...] </a:t>
            </a:r>
            <a:endParaRPr lang="hr-HR" sz="1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1170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81000" y="990600"/>
            <a:ext cx="52168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Possible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Approach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Multi-Aspect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Mining</a:t>
            </a:r>
            <a:endParaRPr lang="en-US" sz="2000" b="1" i="0" dirty="0">
              <a:solidFill>
                <a:srgbClr val="555555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084" y="2241835"/>
            <a:ext cx="1120576" cy="14941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88854" y="2003487"/>
            <a:ext cx="42858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 smtClean="0">
                <a:latin typeface="Helvetica Light" charset="0"/>
                <a:ea typeface="Helvetica Light" charset="0"/>
                <a:cs typeface="Helvetica Light" charset="0"/>
              </a:rPr>
              <a:t>Information</a:t>
            </a:r>
            <a:r>
              <a:rPr lang="zh-CN" altLang="en-US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latin typeface="Helvetica Light" charset="0"/>
                <a:ea typeface="Helvetica Light" charset="0"/>
                <a:cs typeface="Helvetica Light" charset="0"/>
              </a:rPr>
              <a:t>Networks</a:t>
            </a:r>
            <a:endParaRPr lang="zh-CN" altLang="en-US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Helvetica Light" charset="0"/>
                <a:ea typeface="Helvetica Light" charset="0"/>
                <a:cs typeface="Helvetica Light" charset="0"/>
              </a:rPr>
              <a:t>Data</a:t>
            </a:r>
            <a:r>
              <a:rPr lang="zh-CN" altLang="en-US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latin typeface="Helvetica Light" charset="0"/>
                <a:ea typeface="Helvetica Light" charset="0"/>
                <a:cs typeface="Helvetica Light" charset="0"/>
              </a:rPr>
              <a:t>Cubes,</a:t>
            </a:r>
            <a:r>
              <a:rPr lang="zh-CN" altLang="en-US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latin typeface="Helvetica Light" charset="0"/>
                <a:ea typeface="Helvetica Light" charset="0"/>
                <a:cs typeface="Helvetica Light" charset="0"/>
              </a:rPr>
              <a:t>OLAP</a:t>
            </a:r>
            <a:endParaRPr lang="zh-CN" altLang="en-US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Helvetica Light" charset="0"/>
                <a:ea typeface="Helvetica Light" charset="0"/>
                <a:cs typeface="Helvetica Light" charset="0"/>
              </a:rPr>
              <a:t>Frequent</a:t>
            </a:r>
            <a:r>
              <a:rPr lang="zh-CN" altLang="en-US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latin typeface="Helvetica Light" charset="0"/>
                <a:ea typeface="Helvetica Light" charset="0"/>
                <a:cs typeface="Helvetica Light" charset="0"/>
              </a:rPr>
              <a:t>Pattern</a:t>
            </a:r>
            <a:r>
              <a:rPr lang="zh-CN" altLang="en-US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latin typeface="Helvetica Light" charset="0"/>
                <a:ea typeface="Helvetica Light" charset="0"/>
                <a:cs typeface="Helvetica Light" charset="0"/>
              </a:rPr>
              <a:t>Mining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6" name="Left Brace 5"/>
          <p:cNvSpPr/>
          <p:nvPr/>
        </p:nvSpPr>
        <p:spPr>
          <a:xfrm>
            <a:off x="3368449" y="2241835"/>
            <a:ext cx="324827" cy="1326568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33400" y="4038600"/>
            <a:ext cx="8555181" cy="2618512"/>
          </a:xfrm>
          <a:prstGeom prst="rect">
            <a:avLst/>
          </a:prstGeom>
        </p:spPr>
        <p:txBody>
          <a:bodyPr/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Intuition:</a:t>
            </a:r>
            <a:endParaRPr lang="zh-CN" altLang="en-US" sz="20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lvl="1"/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Context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of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>
                <a:latin typeface="Helvetica Light" charset="0"/>
                <a:ea typeface="Helvetica Light" charset="0"/>
                <a:cs typeface="Helvetica Light" charset="0"/>
              </a:rPr>
              <a:t>n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odes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in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text-rich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information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network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can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be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clustered</a:t>
            </a:r>
            <a:endParaRPr lang="zh-CN" altLang="en-US" sz="20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lvl="2"/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An</a:t>
            </a:r>
            <a:r>
              <a:rPr lang="zh-CN" alt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author</a:t>
            </a:r>
            <a:r>
              <a:rPr lang="zh-CN" alt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work</a:t>
            </a:r>
            <a:r>
              <a:rPr lang="zh-CN" alt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in</a:t>
            </a:r>
            <a:r>
              <a:rPr lang="zh-CN" alt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different</a:t>
            </a:r>
            <a:r>
              <a:rPr lang="zh-CN" alt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subareas</a:t>
            </a:r>
            <a:endParaRPr lang="zh-CN" altLang="en-US" sz="18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lvl="2"/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A</a:t>
            </a:r>
            <a:r>
              <a:rPr lang="zh-CN" alt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restaurant</a:t>
            </a:r>
            <a:r>
              <a:rPr lang="zh-CN" alt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serve</a:t>
            </a:r>
            <a:r>
              <a:rPr lang="zh-CN" alt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different</a:t>
            </a:r>
            <a:r>
              <a:rPr lang="zh-CN" alt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types</a:t>
            </a:r>
            <a:r>
              <a:rPr lang="zh-CN" alt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of</a:t>
            </a:r>
            <a:r>
              <a:rPr lang="zh-CN" alt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food</a:t>
            </a:r>
            <a:endParaRPr lang="zh-CN" altLang="en-US" sz="18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Better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to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use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multiple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err="1" smtClean="0">
                <a:latin typeface="Helvetica Light" charset="0"/>
                <a:ea typeface="Helvetica Light" charset="0"/>
                <a:cs typeface="Helvetica Light" charset="0"/>
              </a:rPr>
              <a:t>embeddings</a:t>
            </a:r>
            <a:endParaRPr lang="zh-CN" altLang="en-US" sz="2000" dirty="0" smtClean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7140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09331"/>
            <a:ext cx="4308588" cy="214346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533400" y="4038600"/>
                <a:ext cx="8555181" cy="2618512"/>
              </a:xfrm>
              <a:prstGeom prst="rect">
                <a:avLst/>
              </a:prstGeom>
            </p:spPr>
            <p:txBody>
              <a:bodyPr/>
              <a:lstStyle>
                <a:lvl1pPr marL="341313" indent="-341313" algn="l" defTabSz="914377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73088" indent="-373063" algn="l" defTabSz="914377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BD582C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4196" indent="-300031" algn="l" defTabSz="914377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808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2813" indent="-290513" algn="l" defTabSz="914377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274638" algn="l" defTabSz="914377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7030A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099973" indent="-228594" algn="l" defTabSz="914377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299968" indent="-228594" algn="l" defTabSz="914377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499963" indent="-228594" algn="l" defTabSz="914377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699958" indent="-228594" algn="l" defTabSz="914377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0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Nodes</a:t>
                </a:r>
                <a:r>
                  <a:rPr lang="zh-CN" altLang="en-US" sz="20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 </a:t>
                </a:r>
                <a:r>
                  <a:rPr lang="en-US" altLang="zh-CN" sz="20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sharing</a:t>
                </a:r>
                <a:r>
                  <a:rPr lang="zh-CN" altLang="en-US" sz="20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 </a:t>
                </a:r>
                <a:r>
                  <a:rPr lang="en-US" altLang="zh-CN" sz="20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similar</a:t>
                </a:r>
                <a:r>
                  <a:rPr lang="zh-CN" altLang="en-US" sz="20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 </a:t>
                </a:r>
                <a:r>
                  <a:rPr lang="en-US" altLang="zh-CN" sz="20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neighborhood</a:t>
                </a:r>
                <a:r>
                  <a:rPr lang="zh-CN" altLang="en-US" sz="20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 </a:t>
                </a:r>
                <a:r>
                  <a:rPr lang="en-US" altLang="zh-CN" sz="20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should</a:t>
                </a:r>
                <a:r>
                  <a:rPr lang="zh-CN" altLang="en-US" sz="20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 </a:t>
                </a:r>
                <a:r>
                  <a:rPr lang="en-US" altLang="zh-CN" sz="20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be</a:t>
                </a:r>
                <a:r>
                  <a:rPr lang="zh-CN" altLang="en-US" sz="20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 </a:t>
                </a:r>
                <a:r>
                  <a:rPr lang="en-US" altLang="zh-CN" sz="20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similar</a:t>
                </a:r>
                <a:endParaRPr lang="zh-CN" altLang="en-US" sz="2000" dirty="0" smtClean="0">
                  <a:latin typeface="Helvetica Light" charset="0"/>
                  <a:ea typeface="Helvetica Light" charset="0"/>
                  <a:cs typeface="Helvetica Light" charset="0"/>
                </a:endParaRPr>
              </a:p>
              <a:p>
                <a:r>
                  <a:rPr lang="en-US" altLang="zh-CN" sz="20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Each</a:t>
                </a:r>
                <a:r>
                  <a:rPr lang="zh-CN" altLang="en-US" sz="20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 </a:t>
                </a:r>
                <a:r>
                  <a:rPr lang="en-US" altLang="zh-CN" sz="20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node</a:t>
                </a:r>
                <a:r>
                  <a:rPr lang="zh-CN" altLang="en-US" sz="20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 </a:t>
                </a:r>
                <a:r>
                  <a:rPr lang="en-US" altLang="zh-CN" sz="20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is</a:t>
                </a:r>
                <a:r>
                  <a:rPr lang="zh-CN" altLang="en-US" sz="20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 </a:t>
                </a:r>
                <a:r>
                  <a:rPr lang="en-US" altLang="zh-CN" sz="20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represented</a:t>
                </a:r>
                <a:r>
                  <a:rPr lang="zh-CN" altLang="en-US" sz="20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 </a:t>
                </a:r>
                <a:r>
                  <a:rPr lang="en-US" altLang="zh-CN" sz="20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as</a:t>
                </a:r>
                <a:r>
                  <a:rPr lang="zh-CN" altLang="en-US" sz="20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 </a:t>
                </a:r>
                <a:r>
                  <a:rPr lang="en-US" altLang="zh-CN" sz="20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a</a:t>
                </a:r>
                <a:r>
                  <a:rPr lang="zh-CN" altLang="en-US" sz="20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 </a:t>
                </a:r>
                <a:r>
                  <a:rPr lang="en-US" altLang="zh-CN" sz="20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mixture</a:t>
                </a:r>
                <a:r>
                  <a:rPr lang="zh-CN" altLang="en-US" sz="20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 </a:t>
                </a:r>
                <a:r>
                  <a:rPr lang="en-US" altLang="zh-CN" sz="20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of</a:t>
                </a:r>
                <a:r>
                  <a:rPr lang="zh-CN" altLang="en-US" sz="20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charset="0"/>
                            <a:ea typeface="Helvetica Light" charset="0"/>
                            <a:cs typeface="Helvetica Light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charset="0"/>
                            <a:ea typeface="Helvetica Light" charset="0"/>
                            <a:cs typeface="Helvetica Light" charset="0"/>
                          </a:rPr>
                          <m:t>𝐾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charset="0"/>
                            <a:ea typeface="Helvetica Light" charset="0"/>
                            <a:cs typeface="Helvetica Light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 </a:t>
                </a:r>
                <a:r>
                  <a:rPr lang="en-US" altLang="zh-CN" sz="20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embeddings</a:t>
                </a:r>
                <a:endParaRPr lang="zh-CN" altLang="en-US" sz="2000" dirty="0" smtClean="0">
                  <a:latin typeface="Helvetica Light" charset="0"/>
                  <a:ea typeface="Helvetica Light" charset="0"/>
                  <a:cs typeface="Helvetica Light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charset="0"/>
                            <a:ea typeface="Helvetica Light" charset="0"/>
                            <a:cs typeface="Helvetica Light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charset="0"/>
                            <a:ea typeface="Helvetica Light" charset="0"/>
                            <a:cs typeface="Helvetica Light" charset="0"/>
                          </a:rPr>
                          <m:t>𝐾</m:t>
                        </m:r>
                      </m:e>
                      <m:sub>
                        <m:r>
                          <a:rPr lang="en-US" altLang="zh-CN" sz="2000" i="1">
                            <a:latin typeface="Cambria Math" charset="0"/>
                            <a:ea typeface="Helvetica Light" charset="0"/>
                            <a:cs typeface="Helvetica Light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 </a:t>
                </a:r>
                <a:r>
                  <a:rPr lang="en-US" altLang="zh-CN" sz="20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is</a:t>
                </a:r>
                <a:r>
                  <a:rPr lang="zh-CN" altLang="en-US" sz="20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 </a:t>
                </a:r>
                <a:r>
                  <a:rPr lang="en-US" altLang="zh-CN" sz="20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decided</a:t>
                </a:r>
                <a:r>
                  <a:rPr lang="zh-CN" altLang="en-US" sz="20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 </a:t>
                </a:r>
                <a:r>
                  <a:rPr lang="en-US" altLang="zh-CN" sz="20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automatically</a:t>
                </a:r>
                <a:r>
                  <a:rPr lang="zh-CN" altLang="en-US" sz="20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 </a:t>
                </a:r>
                <a:r>
                  <a:rPr lang="en-US" altLang="zh-CN" sz="20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based</a:t>
                </a:r>
                <a:r>
                  <a:rPr lang="zh-CN" altLang="en-US" sz="20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 </a:t>
                </a:r>
                <a:r>
                  <a:rPr lang="en-US" altLang="zh-CN" sz="20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on</a:t>
                </a:r>
                <a:r>
                  <a:rPr lang="zh-CN" altLang="en-US" sz="20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 </a:t>
                </a:r>
                <a:r>
                  <a:rPr lang="en-US" altLang="zh-CN" sz="20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the</a:t>
                </a:r>
                <a:r>
                  <a:rPr lang="zh-CN" altLang="en-US" sz="20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 </a:t>
                </a:r>
                <a:r>
                  <a:rPr lang="en-US" altLang="zh-CN" sz="20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tree</a:t>
                </a:r>
                <a:r>
                  <a:rPr lang="zh-CN" altLang="en-US" sz="20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 </a:t>
                </a:r>
                <a:r>
                  <a:rPr lang="en-US" altLang="zh-CN" sz="20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splitting</a:t>
                </a:r>
                <a:r>
                  <a:rPr lang="zh-CN" altLang="en-US" sz="20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 </a:t>
                </a:r>
                <a:r>
                  <a:rPr lang="en-US" altLang="zh-CN" sz="2000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criteria</a:t>
                </a:r>
                <a:endParaRPr lang="zh-CN" altLang="en-US" sz="2000" dirty="0" smtClean="0">
                  <a:latin typeface="Helvetica Light" charset="0"/>
                  <a:ea typeface="Helvetica Light" charset="0"/>
                  <a:cs typeface="Helvetica Light" charset="0"/>
                </a:endParaRPr>
              </a:p>
              <a:p>
                <a:pPr lvl="2"/>
                <a:r>
                  <a:rPr lang="en-US" altLang="zh-CN" sz="2000" i="1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Initially</a:t>
                </a:r>
                <a:r>
                  <a:rPr lang="zh-CN" altLang="en-US" sz="2000" i="1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 </a:t>
                </a:r>
                <a:r>
                  <a:rPr lang="en-US" altLang="zh-CN" sz="2000" i="1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each</a:t>
                </a:r>
                <a:r>
                  <a:rPr lang="zh-CN" altLang="en-US" sz="2000" i="1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 </a:t>
                </a:r>
                <a:r>
                  <a:rPr lang="en-US" altLang="zh-CN" sz="2000" i="1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node</a:t>
                </a:r>
                <a:r>
                  <a:rPr lang="zh-CN" altLang="en-US" sz="2000" i="1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 </a:t>
                </a:r>
                <a:r>
                  <a:rPr lang="en-US" altLang="zh-CN" sz="2000" i="1" dirty="0">
                    <a:latin typeface="Helvetica Light" charset="0"/>
                    <a:ea typeface="Helvetica Light" charset="0"/>
                    <a:cs typeface="Helvetica Light" charset="0"/>
                  </a:rPr>
                  <a:t>only</a:t>
                </a:r>
                <a:r>
                  <a:rPr lang="zh-CN" altLang="en-US" sz="2000" i="1" dirty="0">
                    <a:latin typeface="Helvetica Light" charset="0"/>
                    <a:ea typeface="Helvetica Light" charset="0"/>
                    <a:cs typeface="Helvetica Light" charset="0"/>
                  </a:rPr>
                  <a:t> </a:t>
                </a:r>
                <a:r>
                  <a:rPr lang="en-US" altLang="zh-CN" sz="2000" i="1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has</a:t>
                </a:r>
                <a:r>
                  <a:rPr lang="zh-CN" altLang="en-US" sz="2000" i="1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 </a:t>
                </a:r>
                <a:r>
                  <a:rPr lang="en-US" altLang="zh-CN" sz="2000" i="1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the</a:t>
                </a:r>
                <a:r>
                  <a:rPr lang="zh-CN" altLang="en-US" sz="2000" i="1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 </a:t>
                </a:r>
                <a:r>
                  <a:rPr lang="en-US" altLang="zh-CN" sz="2000" i="1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root</a:t>
                </a:r>
                <a:r>
                  <a:rPr lang="zh-CN" altLang="en-US" sz="2000" i="1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 </a:t>
                </a:r>
                <a:r>
                  <a:rPr lang="en-US" altLang="zh-CN" sz="2000" i="1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embedding</a:t>
                </a:r>
                <a:endParaRPr lang="zh-CN" altLang="en-US" sz="2000" i="1" dirty="0" smtClean="0">
                  <a:latin typeface="Helvetica Light" charset="0"/>
                  <a:ea typeface="Helvetica Light" charset="0"/>
                  <a:cs typeface="Helvetica Light" charset="0"/>
                </a:endParaRPr>
              </a:p>
              <a:p>
                <a:pPr lvl="2"/>
                <a:r>
                  <a:rPr lang="en-US" altLang="zh-CN" sz="2000" i="1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Split</a:t>
                </a:r>
                <a:r>
                  <a:rPr lang="zh-CN" altLang="en-US" sz="2000" i="1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 </a:t>
                </a:r>
                <a:r>
                  <a:rPr lang="en-US" altLang="zh-CN" sz="2000" i="1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when</a:t>
                </a:r>
                <a:r>
                  <a:rPr lang="zh-CN" altLang="en-US" sz="2000" i="1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 </a:t>
                </a:r>
                <a:r>
                  <a:rPr lang="en-US" altLang="zh-CN" sz="2000" i="1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the</a:t>
                </a:r>
                <a:r>
                  <a:rPr lang="zh-CN" altLang="en-US" sz="2000" i="1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 </a:t>
                </a:r>
                <a:r>
                  <a:rPr lang="en-US" altLang="zh-CN" sz="2000" i="1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variance</a:t>
                </a:r>
                <a:r>
                  <a:rPr lang="zh-CN" altLang="en-US" sz="2000" i="1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 </a:t>
                </a:r>
                <a:r>
                  <a:rPr lang="en-US" altLang="zh-CN" sz="2000" i="1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at</a:t>
                </a:r>
                <a:r>
                  <a:rPr lang="zh-CN" altLang="en-US" sz="2000" i="1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 </a:t>
                </a:r>
                <a:r>
                  <a:rPr lang="en-US" altLang="zh-CN" sz="2000" i="1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leaf</a:t>
                </a:r>
                <a:r>
                  <a:rPr lang="zh-CN" altLang="en-US" sz="2000" i="1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 </a:t>
                </a:r>
                <a:r>
                  <a:rPr lang="en-US" altLang="zh-CN" sz="2000" i="1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is</a:t>
                </a:r>
                <a:r>
                  <a:rPr lang="zh-CN" altLang="en-US" sz="2000" i="1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 </a:t>
                </a:r>
                <a:r>
                  <a:rPr lang="en-US" altLang="zh-CN" sz="2000" i="1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large</a:t>
                </a:r>
                <a:r>
                  <a:rPr lang="zh-CN" altLang="en-US" sz="2000" i="1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 </a:t>
                </a:r>
                <a:r>
                  <a:rPr lang="en-US" altLang="zh-CN" sz="2000" i="1" dirty="0" smtClean="0">
                    <a:latin typeface="Helvetica Light" charset="0"/>
                    <a:ea typeface="Helvetica Light" charset="0"/>
                    <a:cs typeface="Helvetica Light" charset="0"/>
                  </a:rPr>
                  <a:t>enough</a:t>
                </a:r>
                <a:endParaRPr lang="zh-CN" altLang="en-US" sz="2000" i="1" dirty="0" smtClean="0">
                  <a:latin typeface="Helvetica Light" charset="0"/>
                  <a:ea typeface="Helvetica Light" charset="0"/>
                  <a:cs typeface="Helvetica Light" charset="0"/>
                </a:endParaRPr>
              </a:p>
              <a:p>
                <a:endParaRPr lang="zh-CN" altLang="en-US" sz="2000" dirty="0" smtClean="0"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038600"/>
                <a:ext cx="8555181" cy="2618512"/>
              </a:xfrm>
              <a:prstGeom prst="rect">
                <a:avLst/>
              </a:prstGeom>
              <a:blipFill rotWithShape="0">
                <a:blip r:embed="rId3"/>
                <a:stretch>
                  <a:fillRect l="-285" t="-1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7932"/>
          <a:stretch/>
        </p:blipFill>
        <p:spPr>
          <a:xfrm>
            <a:off x="5715000" y="1310385"/>
            <a:ext cx="2441258" cy="2057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200" y="1973391"/>
            <a:ext cx="2427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0070C0"/>
                </a:solidFill>
                <a:latin typeface="Helvetica Light" charset="0"/>
                <a:ea typeface="Helvetica Light" charset="0"/>
                <a:cs typeface="Helvetica Light" charset="0"/>
              </a:rPr>
              <a:t>Modeling</a:t>
            </a:r>
            <a:r>
              <a:rPr lang="zh-CN" altLang="en-US" sz="1600" dirty="0" smtClean="0">
                <a:solidFill>
                  <a:srgbClr val="0070C0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 smtClean="0">
                <a:solidFill>
                  <a:srgbClr val="0070C0"/>
                </a:solidFill>
                <a:latin typeface="Helvetica Light" charset="0"/>
                <a:ea typeface="Helvetica Light" charset="0"/>
                <a:cs typeface="Helvetica Light" charset="0"/>
              </a:rPr>
              <a:t>observed</a:t>
            </a:r>
            <a:r>
              <a:rPr lang="zh-CN" altLang="en-US" sz="1600" dirty="0" smtClean="0">
                <a:solidFill>
                  <a:srgbClr val="0070C0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 smtClean="0">
                <a:solidFill>
                  <a:srgbClr val="0070C0"/>
                </a:solidFill>
                <a:latin typeface="Helvetica Light" charset="0"/>
                <a:ea typeface="Helvetica Light" charset="0"/>
                <a:cs typeface="Helvetica Light" charset="0"/>
              </a:rPr>
              <a:t>links</a:t>
            </a:r>
            <a:endParaRPr lang="en-US" sz="1600" dirty="0">
              <a:solidFill>
                <a:srgbClr val="0070C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11532" y="3181226"/>
            <a:ext cx="19255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0070C0"/>
                </a:solidFill>
                <a:latin typeface="Helvetica Light" charset="0"/>
                <a:ea typeface="Helvetica Light" charset="0"/>
                <a:cs typeface="Helvetica Light" charset="0"/>
              </a:rPr>
              <a:t>Negative</a:t>
            </a:r>
            <a:r>
              <a:rPr lang="zh-CN" altLang="en-US" sz="1600" dirty="0" smtClean="0">
                <a:solidFill>
                  <a:srgbClr val="0070C0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 smtClean="0">
                <a:solidFill>
                  <a:srgbClr val="0070C0"/>
                </a:solidFill>
                <a:latin typeface="Helvetica Light" charset="0"/>
                <a:ea typeface="Helvetica Light" charset="0"/>
                <a:cs typeface="Helvetica Light" charset="0"/>
              </a:rPr>
              <a:t>Sampling</a:t>
            </a:r>
            <a:endParaRPr lang="en-US" sz="1600" dirty="0">
              <a:solidFill>
                <a:srgbClr val="0070C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0276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81000" y="990600"/>
            <a:ext cx="59163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Possible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Approach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Tensor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-based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Embedding</a:t>
            </a:r>
            <a:endParaRPr lang="en-US" sz="2000" b="1" i="0" dirty="0">
              <a:solidFill>
                <a:srgbClr val="555555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33400" y="4038600"/>
            <a:ext cx="8555181" cy="2618512"/>
          </a:xfrm>
          <a:prstGeom prst="rect">
            <a:avLst/>
          </a:prstGeom>
        </p:spPr>
        <p:txBody>
          <a:bodyPr/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Intuition:</a:t>
            </a:r>
            <a:endParaRPr lang="zh-CN" altLang="en-US" sz="20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lvl="1"/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Considering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text-rich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information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network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as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a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tensor</a:t>
            </a:r>
            <a:endParaRPr lang="zh-CN" altLang="en-US" sz="20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lvl="1"/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Model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a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document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with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associated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entities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at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a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time</a:t>
            </a:r>
            <a:endParaRPr lang="zh-CN" altLang="en-US" sz="18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Can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be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applied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to</a:t>
            </a:r>
            <a:endParaRPr lang="zh-CN" altLang="en-US" sz="20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 lvl="1"/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networks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with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star-schema</a:t>
            </a:r>
            <a:r>
              <a:rPr lang="zh-CN" altLang="en-US" sz="20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or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reduced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by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meta-path</a:t>
            </a:r>
            <a:endParaRPr lang="zh-CN" altLang="en-US" sz="20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Unified</a:t>
            </a:r>
            <a:r>
              <a:rPr lang="zh-CN" altLang="en-US" sz="20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mathematical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formulation</a:t>
            </a:r>
            <a:endParaRPr lang="zh-CN" altLang="en-US" sz="2000" dirty="0" smtClean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524000"/>
            <a:ext cx="5864824" cy="218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039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Outline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Rectangle 1027"/>
          <p:cNvSpPr txBox="1">
            <a:spLocks noChangeArrowheads="1"/>
          </p:cNvSpPr>
          <p:nvPr/>
        </p:nvSpPr>
        <p:spPr>
          <a:xfrm>
            <a:off x="381000" y="1680019"/>
            <a:ext cx="8534400" cy="5012754"/>
          </a:xfrm>
          <a:prstGeom prst="rect">
            <a:avLst/>
          </a:prstGeom>
        </p:spPr>
        <p:txBody>
          <a:bodyPr vert="horz" lIns="92075" tIns="46038" rIns="92075" bIns="46038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7688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2800" dirty="0" smtClean="0">
                <a:latin typeface="Helvetica Light" charset="0"/>
                <a:ea typeface="Helvetica Light" charset="0"/>
                <a:cs typeface="Helvetica Light" charset="0"/>
              </a:rPr>
              <a:t>Big</a:t>
            </a:r>
            <a:r>
              <a:rPr lang="zh-CN" alt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800" dirty="0" smtClean="0">
                <a:latin typeface="Helvetica Light" charset="0"/>
                <a:ea typeface="Helvetica Light" charset="0"/>
                <a:cs typeface="Helvetica Light" charset="0"/>
              </a:rPr>
              <a:t>Textual</a:t>
            </a:r>
            <a:r>
              <a:rPr lang="zh-CN" alt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800" dirty="0" smtClean="0">
                <a:latin typeface="Helvetica Light" charset="0"/>
                <a:ea typeface="Helvetica Light" charset="0"/>
                <a:cs typeface="Helvetica Light" charset="0"/>
              </a:rPr>
              <a:t>Data</a:t>
            </a:r>
            <a:r>
              <a:rPr lang="zh-CN" alt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</a:p>
          <a:p>
            <a:pPr marL="547688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2800" dirty="0" smtClean="0">
                <a:latin typeface="Helvetica Light" charset="0"/>
                <a:ea typeface="Helvetica Light" charset="0"/>
                <a:cs typeface="Helvetica Light" charset="0"/>
              </a:rPr>
              <a:t>Phrase</a:t>
            </a:r>
            <a:r>
              <a:rPr lang="zh-CN" alt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800" dirty="0" smtClean="0">
                <a:latin typeface="Helvetica Light" charset="0"/>
                <a:ea typeface="Helvetica Light" charset="0"/>
                <a:cs typeface="Helvetica Light" charset="0"/>
              </a:rPr>
              <a:t>Mining</a:t>
            </a:r>
            <a:endParaRPr lang="zh-CN" altLang="en-US" sz="28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 marL="547688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2800" dirty="0" smtClean="0">
                <a:latin typeface="Helvetica Light" charset="0"/>
                <a:ea typeface="Helvetica Light" charset="0"/>
                <a:cs typeface="Helvetica Light" charset="0"/>
              </a:rPr>
              <a:t>Document</a:t>
            </a:r>
            <a:r>
              <a:rPr lang="zh-CN" alt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800" dirty="0" err="1" smtClean="0">
                <a:latin typeface="Helvetica Light" charset="0"/>
                <a:ea typeface="Helvetica Light" charset="0"/>
                <a:cs typeface="Helvetica Light" charset="0"/>
              </a:rPr>
              <a:t>Keyphrase</a:t>
            </a:r>
            <a:r>
              <a:rPr lang="zh-CN" alt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800" dirty="0" smtClean="0">
                <a:latin typeface="Helvetica Light" charset="0"/>
                <a:ea typeface="Helvetica Light" charset="0"/>
                <a:cs typeface="Helvetica Light" charset="0"/>
              </a:rPr>
              <a:t>Extraction</a:t>
            </a:r>
          </a:p>
          <a:p>
            <a:pPr marL="547688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2800" dirty="0" smtClean="0">
                <a:latin typeface="Helvetica Light" charset="0"/>
                <a:ea typeface="Helvetica Light" charset="0"/>
                <a:cs typeface="Helvetica Light" charset="0"/>
              </a:rPr>
              <a:t>Text-Rich</a:t>
            </a:r>
            <a:r>
              <a:rPr lang="zh-CN" alt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800" dirty="0" smtClean="0">
                <a:latin typeface="Helvetica Light" charset="0"/>
                <a:ea typeface="Helvetica Light" charset="0"/>
                <a:cs typeface="Helvetica Light" charset="0"/>
              </a:rPr>
              <a:t>Information</a:t>
            </a:r>
            <a:r>
              <a:rPr lang="zh-CN" alt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800" dirty="0" smtClean="0">
                <a:latin typeface="Helvetica Light" charset="0"/>
                <a:ea typeface="Helvetica Light" charset="0"/>
                <a:cs typeface="Helvetica Light" charset="0"/>
              </a:rPr>
              <a:t>Network</a:t>
            </a:r>
            <a:r>
              <a:rPr lang="zh-CN" alt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800" dirty="0" smtClean="0">
                <a:latin typeface="Helvetica Light" charset="0"/>
                <a:ea typeface="Helvetica Light" charset="0"/>
                <a:cs typeface="Helvetica Light" charset="0"/>
              </a:rPr>
              <a:t>Embedding</a:t>
            </a:r>
            <a:endParaRPr lang="zh-CN" altLang="en-US" sz="28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marL="547688">
              <a:lnSpc>
                <a:spcPct val="150000"/>
              </a:lnSpc>
              <a:spcAft>
                <a:spcPts val="600"/>
              </a:spcAft>
              <a:defRPr/>
            </a:pPr>
            <a:r>
              <a:rPr lang="en-US" altLang="zh-CN" sz="2800" b="1" dirty="0" smtClean="0">
                <a:latin typeface="Helvetica" charset="0"/>
                <a:ea typeface="Helvetica" charset="0"/>
                <a:cs typeface="Helvetica" charset="0"/>
              </a:rPr>
              <a:t>Summary</a:t>
            </a:r>
            <a:endParaRPr lang="zh-CN" alt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61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3" name="Rectangle 1027"/>
          <p:cNvSpPr txBox="1">
            <a:spLocks noChangeArrowheads="1"/>
          </p:cNvSpPr>
          <p:nvPr/>
        </p:nvSpPr>
        <p:spPr>
          <a:xfrm>
            <a:off x="233706" y="1066800"/>
            <a:ext cx="8610600" cy="5426081"/>
          </a:xfrm>
          <a:prstGeom prst="rect">
            <a:avLst/>
          </a:prstGeom>
        </p:spPr>
        <p:txBody>
          <a:bodyPr vert="horz" lIns="92075" tIns="46038" rIns="92075" bIns="46038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Phrase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Mining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i="1" dirty="0" smtClean="0">
                <a:latin typeface="Helvetica Light" charset="0"/>
                <a:ea typeface="Helvetica Light" charset="0"/>
                <a:cs typeface="Helvetica Light" charset="0"/>
              </a:rPr>
              <a:t>[SIGMOD15]</a:t>
            </a:r>
            <a:endParaRPr lang="zh-CN" altLang="en-US" sz="2000" i="1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lvl="1">
              <a:spcBef>
                <a:spcPts val="100"/>
              </a:spcBef>
              <a:spcAft>
                <a:spcPts val="100"/>
              </a:spcAft>
            </a:pP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Quality</a:t>
            </a:r>
            <a:r>
              <a:rPr lang="zh-CN" alt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Phrase</a:t>
            </a:r>
            <a:r>
              <a:rPr lang="zh-CN" alt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Extraction</a:t>
            </a:r>
            <a:endParaRPr lang="zh-CN" altLang="en-US" sz="18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lvl="1">
              <a:spcBef>
                <a:spcPts val="100"/>
              </a:spcBef>
              <a:spcAft>
                <a:spcPts val="100"/>
              </a:spcAft>
            </a:pP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Segmentation</a:t>
            </a:r>
            <a:endParaRPr lang="zh-CN" altLang="en-US" sz="18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>
              <a:spcAft>
                <a:spcPts val="600"/>
              </a:spcAft>
            </a:pP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Document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Keyphrase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Extraction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i="1" dirty="0" smtClean="0">
                <a:latin typeface="Helvetica Light" charset="0"/>
                <a:ea typeface="Helvetica Light" charset="0"/>
                <a:cs typeface="Helvetica Light" charset="0"/>
              </a:rPr>
              <a:t>[Submitted</a:t>
            </a:r>
            <a:r>
              <a:rPr lang="zh-CN" altLang="en-US" sz="2000" i="1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i="1" dirty="0" smtClean="0">
                <a:latin typeface="Helvetica Light" charset="0"/>
                <a:ea typeface="Helvetica Light" charset="0"/>
                <a:cs typeface="Helvetica Light" charset="0"/>
              </a:rPr>
              <a:t>to</a:t>
            </a:r>
            <a:r>
              <a:rPr lang="zh-CN" altLang="en-US" sz="2000" i="1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i="1" dirty="0" smtClean="0">
                <a:latin typeface="Helvetica Light" charset="0"/>
                <a:ea typeface="Helvetica Light" charset="0"/>
                <a:cs typeface="Helvetica Light" charset="0"/>
              </a:rPr>
              <a:t>WWW16]</a:t>
            </a:r>
            <a:endParaRPr lang="zh-CN" altLang="en-US" sz="2000" i="1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lvl="1">
              <a:spcBef>
                <a:spcPts val="300"/>
              </a:spcBef>
              <a:spcAft>
                <a:spcPts val="600"/>
              </a:spcAft>
            </a:pP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Latent</a:t>
            </a:r>
            <a:r>
              <a:rPr lang="zh-CN" alt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err="1" smtClean="0">
                <a:latin typeface="Helvetica Light" charset="0"/>
                <a:ea typeface="Helvetica Light" charset="0"/>
                <a:cs typeface="Helvetica Light" charset="0"/>
              </a:rPr>
              <a:t>keyphrase</a:t>
            </a:r>
            <a:r>
              <a:rPr lang="zh-CN" altLang="en-US" sz="18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with</a:t>
            </a:r>
            <a:r>
              <a:rPr lang="zh-CN" alt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>
                <a:latin typeface="Helvetica Light" charset="0"/>
                <a:ea typeface="Helvetica Light" charset="0"/>
                <a:cs typeface="Helvetica Light" charset="0"/>
              </a:rPr>
              <a:t>r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elatedness</a:t>
            </a:r>
            <a:r>
              <a:rPr lang="zh-CN" alt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score</a:t>
            </a:r>
            <a:endParaRPr lang="zh-CN" altLang="en-US" sz="18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>
              <a:spcAft>
                <a:spcPts val="600"/>
              </a:spcAft>
            </a:pP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Text-Rich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Information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Network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Embedding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i="1" dirty="0" smtClean="0">
                <a:latin typeface="Helvetica Light" charset="0"/>
                <a:ea typeface="Helvetica Light" charset="0"/>
                <a:cs typeface="Helvetica Light" charset="0"/>
              </a:rPr>
              <a:t>[Ongoing,</a:t>
            </a:r>
            <a:r>
              <a:rPr lang="zh-CN" altLang="en-US" sz="2000" i="1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i="1" dirty="0" smtClean="0">
                <a:latin typeface="Helvetica Light" charset="0"/>
                <a:ea typeface="Helvetica Light" charset="0"/>
                <a:cs typeface="Helvetica Light" charset="0"/>
              </a:rPr>
              <a:t>target</a:t>
            </a:r>
            <a:r>
              <a:rPr lang="zh-CN" altLang="en-US" sz="2000" i="1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i="1" dirty="0" smtClean="0">
                <a:latin typeface="Helvetica Light" charset="0"/>
                <a:ea typeface="Helvetica Light" charset="0"/>
                <a:cs typeface="Helvetica Light" charset="0"/>
              </a:rPr>
              <a:t>for</a:t>
            </a:r>
            <a:r>
              <a:rPr lang="zh-CN" altLang="en-US" sz="2000" i="1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i="1" dirty="0" smtClean="0">
                <a:latin typeface="Helvetica Light" charset="0"/>
                <a:ea typeface="Helvetica Light" charset="0"/>
                <a:cs typeface="Helvetica Light" charset="0"/>
              </a:rPr>
              <a:t>KDD16]</a:t>
            </a:r>
            <a:endParaRPr lang="zh-CN" altLang="en-US" sz="2000" i="1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lvl="1">
              <a:spcBef>
                <a:spcPts val="100"/>
              </a:spcBef>
              <a:spcAft>
                <a:spcPts val="100"/>
              </a:spcAft>
            </a:pP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Multi-Sense</a:t>
            </a:r>
            <a:r>
              <a:rPr lang="zh-CN" alt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Approach</a:t>
            </a:r>
            <a:endParaRPr lang="zh-CN" altLang="en-US" sz="18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lvl="1">
              <a:spcBef>
                <a:spcPts val="100"/>
              </a:spcBef>
              <a:spcAft>
                <a:spcPts val="100"/>
              </a:spcAft>
            </a:pP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Tensor-based</a:t>
            </a:r>
            <a:r>
              <a:rPr lang="zh-CN" alt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Approach</a:t>
            </a:r>
            <a:endParaRPr lang="zh-CN" altLang="en-US" sz="18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>
              <a:spcAft>
                <a:spcPts val="600"/>
              </a:spcAft>
            </a:pP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Other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related</a:t>
            </a:r>
            <a:r>
              <a:rPr lang="zh-CN" alt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 smtClean="0">
                <a:latin typeface="Helvetica Light" charset="0"/>
                <a:ea typeface="Helvetica Light" charset="0"/>
                <a:cs typeface="Helvetica Light" charset="0"/>
              </a:rPr>
              <a:t>work</a:t>
            </a:r>
          </a:p>
        </p:txBody>
      </p:sp>
      <p:sp>
        <p:nvSpPr>
          <p:cNvPr id="5" name="Rectangle 1027"/>
          <p:cNvSpPr txBox="1">
            <a:spLocks noChangeArrowheads="1"/>
          </p:cNvSpPr>
          <p:nvPr/>
        </p:nvSpPr>
        <p:spPr>
          <a:xfrm>
            <a:off x="4572000" y="4495800"/>
            <a:ext cx="8610600" cy="5426081"/>
          </a:xfrm>
          <a:prstGeom prst="rect">
            <a:avLst/>
          </a:prstGeom>
        </p:spPr>
        <p:txBody>
          <a:bodyPr vert="horz" lIns="92075" tIns="46038" rIns="92075" bIns="46038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0025" lvl="1" indent="0">
              <a:spcAft>
                <a:spcPts val="600"/>
              </a:spcAft>
              <a:buNone/>
            </a:pPr>
            <a:endParaRPr lang="en-US" sz="1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7" name="Rectangle 1027"/>
          <p:cNvSpPr txBox="1">
            <a:spLocks noChangeArrowheads="1"/>
          </p:cNvSpPr>
          <p:nvPr/>
        </p:nvSpPr>
        <p:spPr>
          <a:xfrm>
            <a:off x="4038600" y="4418029"/>
            <a:ext cx="8610600" cy="5426081"/>
          </a:xfrm>
          <a:prstGeom prst="rect">
            <a:avLst/>
          </a:prstGeom>
        </p:spPr>
        <p:txBody>
          <a:bodyPr vert="horz" lIns="92075" tIns="46038" rIns="92075" bIns="46038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 smtClean="0">
                <a:latin typeface="Helvetica Light" charset="0"/>
                <a:ea typeface="Helvetica Light" charset="0"/>
                <a:cs typeface="Helvetica Light" charset="0"/>
              </a:rPr>
              <a:t>Applications</a:t>
            </a:r>
            <a:r>
              <a:rPr lang="en-US" altLang="zh-CN" sz="1600" dirty="0" smtClean="0">
                <a:latin typeface="Helvetica Light" charset="0"/>
                <a:ea typeface="Helvetica Light" charset="0"/>
                <a:cs typeface="Helvetica Light" charset="0"/>
              </a:rPr>
              <a:t> using</a:t>
            </a:r>
            <a:r>
              <a:rPr lang="zh-CN" alt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 smtClean="0">
                <a:latin typeface="Helvetica Light" charset="0"/>
                <a:ea typeface="Helvetica Light" charset="0"/>
                <a:cs typeface="Helvetica Light" charset="0"/>
              </a:rPr>
              <a:t>Information</a:t>
            </a:r>
            <a:r>
              <a:rPr lang="zh-CN" alt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 smtClean="0">
                <a:latin typeface="Helvetica Light" charset="0"/>
                <a:ea typeface="Helvetica Light" charset="0"/>
                <a:cs typeface="Helvetica Light" charset="0"/>
              </a:rPr>
              <a:t>Network</a:t>
            </a:r>
            <a:endParaRPr lang="zh-CN" altLang="en-US" sz="16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lvl="2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i="1" dirty="0" smtClean="0">
                <a:latin typeface="Helvetica Light" charset="0"/>
                <a:ea typeface="Helvetica Light" charset="0"/>
                <a:cs typeface="Helvetica Light" charset="0"/>
              </a:rPr>
              <a:t>Author</a:t>
            </a:r>
            <a:r>
              <a:rPr lang="zh-CN" altLang="en-US" sz="1600" i="1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i="1" dirty="0" smtClean="0">
                <a:latin typeface="Helvetica Light" charset="0"/>
                <a:ea typeface="Helvetica Light" charset="0"/>
                <a:cs typeface="Helvetica Light" charset="0"/>
              </a:rPr>
              <a:t>disambiguation</a:t>
            </a:r>
            <a:r>
              <a:rPr lang="zh-CN" altLang="en-US" sz="1600" i="1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i="1" dirty="0">
                <a:latin typeface="Helvetica Light" charset="0"/>
                <a:ea typeface="Helvetica Light" charset="0"/>
                <a:cs typeface="Helvetica Light" charset="0"/>
              </a:rPr>
              <a:t>[</a:t>
            </a:r>
            <a:r>
              <a:rPr lang="en-US" altLang="zh-CN" sz="1600" i="1" dirty="0" smtClean="0">
                <a:latin typeface="Helvetica Light" charset="0"/>
                <a:ea typeface="Helvetica Light" charset="0"/>
                <a:cs typeface="Helvetica Light" charset="0"/>
              </a:rPr>
              <a:t>KDDCup13]</a:t>
            </a:r>
            <a:endParaRPr lang="zh-CN" altLang="en-US" sz="1600" i="1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lvl="2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Constructing</a:t>
            </a:r>
            <a:r>
              <a:rPr lang="zh-CN" altLang="en-US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t</a:t>
            </a:r>
            <a:r>
              <a:rPr lang="en-US" altLang="zh-CN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opic</a:t>
            </a:r>
            <a:r>
              <a:rPr lang="zh-CN" altLang="en-US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hierarchy</a:t>
            </a:r>
            <a:r>
              <a:rPr lang="zh-CN" altLang="en-US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[ICDM13]</a:t>
            </a:r>
            <a:endParaRPr lang="zh-CN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lvl="2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C</a:t>
            </a:r>
            <a:r>
              <a:rPr lang="en-US" altLang="zh-CN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itation</a:t>
            </a:r>
            <a:r>
              <a:rPr lang="zh-CN" altLang="en-US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recommendation</a:t>
            </a:r>
            <a:r>
              <a:rPr lang="zh-CN" altLang="en-US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[KDD14]</a:t>
            </a:r>
            <a:endParaRPr lang="zh-CN" altLang="en-US" sz="1600" i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1" name="Rectangle 1027"/>
          <p:cNvSpPr txBox="1">
            <a:spLocks noChangeArrowheads="1"/>
          </p:cNvSpPr>
          <p:nvPr/>
        </p:nvSpPr>
        <p:spPr>
          <a:xfrm>
            <a:off x="76200" y="4418029"/>
            <a:ext cx="5486400" cy="1692281"/>
          </a:xfrm>
          <a:prstGeom prst="rect">
            <a:avLst/>
          </a:prstGeom>
        </p:spPr>
        <p:txBody>
          <a:bodyPr vert="horz" lIns="92075" tIns="46038" rIns="92075" bIns="46038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0"/>
              </a:spcBef>
            </a:pP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Clustering in</a:t>
            </a:r>
            <a:r>
              <a:rPr lang="zh-CN" alt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Information</a:t>
            </a:r>
            <a:r>
              <a:rPr lang="zh-CN" altLang="en-US" sz="18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800" dirty="0" smtClean="0">
                <a:latin typeface="Helvetica Light" charset="0"/>
                <a:ea typeface="Helvetica Light" charset="0"/>
                <a:cs typeface="Helvetica Light" charset="0"/>
              </a:rPr>
              <a:t>Network</a:t>
            </a:r>
            <a:endParaRPr lang="zh-CN" altLang="en-US" sz="18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lvl="2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i="1" dirty="0" smtClean="0">
                <a:latin typeface="Helvetica Light" charset="0"/>
                <a:ea typeface="Helvetica Light" charset="0"/>
                <a:cs typeface="Helvetica Light" charset="0"/>
              </a:rPr>
              <a:t>Matrix</a:t>
            </a:r>
            <a:r>
              <a:rPr lang="zh-CN" altLang="en-US" sz="1600" i="1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i="1" dirty="0" smtClean="0">
                <a:latin typeface="Helvetica Light" charset="0"/>
                <a:ea typeface="Helvetica Light" charset="0"/>
                <a:cs typeface="Helvetica Light" charset="0"/>
              </a:rPr>
              <a:t>factorization</a:t>
            </a:r>
            <a:r>
              <a:rPr lang="zh-CN" altLang="en-US" sz="1600" i="1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i="1" dirty="0" smtClean="0">
                <a:latin typeface="Helvetica Light" charset="0"/>
                <a:ea typeface="Helvetica Light" charset="0"/>
                <a:cs typeface="Helvetica Light" charset="0"/>
              </a:rPr>
              <a:t>approach</a:t>
            </a:r>
            <a:r>
              <a:rPr lang="zh-CN" altLang="en-US" sz="1600" i="1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i="1" dirty="0" smtClean="0">
                <a:latin typeface="Helvetica Light" charset="0"/>
                <a:ea typeface="Helvetica Light" charset="0"/>
                <a:cs typeface="Helvetica Light" charset="0"/>
              </a:rPr>
              <a:t>[SDM13]</a:t>
            </a:r>
            <a:endParaRPr lang="zh-CN" altLang="en-US" sz="1600" i="1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lvl="2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i="1" dirty="0" smtClean="0">
                <a:latin typeface="Helvetica Light" charset="0"/>
                <a:ea typeface="Helvetica Light" charset="0"/>
                <a:cs typeface="Helvetica Light" charset="0"/>
              </a:rPr>
              <a:t>Generative</a:t>
            </a:r>
            <a:r>
              <a:rPr lang="zh-CN" altLang="en-US" sz="1600" i="1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i="1" dirty="0" smtClean="0">
                <a:latin typeface="Helvetica Light" charset="0"/>
                <a:ea typeface="Helvetica Light" charset="0"/>
                <a:cs typeface="Helvetica Light" charset="0"/>
              </a:rPr>
              <a:t>Model</a:t>
            </a:r>
            <a:r>
              <a:rPr lang="zh-CN" altLang="en-US" sz="1600" i="1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i="1" dirty="0" smtClean="0">
                <a:latin typeface="Helvetica Light" charset="0"/>
                <a:ea typeface="Helvetica Light" charset="0"/>
                <a:cs typeface="Helvetica Light" charset="0"/>
              </a:rPr>
              <a:t>[SDM15]</a:t>
            </a:r>
            <a:endParaRPr lang="zh-CN" altLang="en-US" sz="1600" i="1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lvl="2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i="1" dirty="0" smtClean="0">
                <a:latin typeface="Helvetica Light" charset="0"/>
                <a:ea typeface="Helvetica Light" charset="0"/>
                <a:cs typeface="Helvetica Light" charset="0"/>
              </a:rPr>
              <a:t>Efficient</a:t>
            </a:r>
            <a:r>
              <a:rPr lang="zh-CN" altLang="en-US" sz="1600" i="1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i="1" dirty="0" smtClean="0">
                <a:latin typeface="Helvetica Light" charset="0"/>
                <a:ea typeface="Helvetica Light" charset="0"/>
                <a:cs typeface="Helvetica Light" charset="0"/>
              </a:rPr>
              <a:t>spectral</a:t>
            </a:r>
            <a:r>
              <a:rPr lang="zh-CN" altLang="en-US" sz="1600" i="1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i="1" dirty="0" smtClean="0">
                <a:latin typeface="Helvetica Light" charset="0"/>
                <a:ea typeface="Helvetica Light" charset="0"/>
                <a:cs typeface="Helvetica Light" charset="0"/>
              </a:rPr>
              <a:t>clustering</a:t>
            </a:r>
            <a:r>
              <a:rPr lang="zh-CN" altLang="en-US" sz="1600" i="1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i="1" dirty="0" smtClean="0">
                <a:latin typeface="Helvetica Light" charset="0"/>
                <a:ea typeface="Helvetica Light" charset="0"/>
                <a:cs typeface="Helvetica Light" charset="0"/>
              </a:rPr>
              <a:t>[IJCAI13]</a:t>
            </a:r>
            <a:endParaRPr lang="zh-CN" altLang="en-US" sz="1600" i="1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lvl="2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i="1" dirty="0" smtClean="0">
                <a:latin typeface="Helvetica Light" charset="0"/>
                <a:ea typeface="Helvetica Light" charset="0"/>
                <a:cs typeface="Helvetica Light" charset="0"/>
              </a:rPr>
              <a:t>w/</a:t>
            </a:r>
            <a:r>
              <a:rPr lang="zh-CN" altLang="en-US" sz="1600" i="1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i="1" dirty="0" smtClean="0">
                <a:latin typeface="Helvetica Light" charset="0"/>
                <a:ea typeface="Helvetica Light" charset="0"/>
                <a:cs typeface="Helvetica Light" charset="0"/>
              </a:rPr>
              <a:t>Network</a:t>
            </a:r>
            <a:r>
              <a:rPr lang="zh-CN" altLang="en-US" sz="1600" i="1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i="1" dirty="0" smtClean="0">
                <a:latin typeface="Helvetica Light" charset="0"/>
                <a:ea typeface="Helvetica Light" charset="0"/>
                <a:cs typeface="Helvetica Light" charset="0"/>
              </a:rPr>
              <a:t>exploration</a:t>
            </a:r>
            <a:r>
              <a:rPr lang="zh-CN" altLang="en-US" sz="1600" i="1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i="1" dirty="0" smtClean="0">
                <a:latin typeface="Helvetica Light" charset="0"/>
                <a:ea typeface="Helvetica Light" charset="0"/>
                <a:cs typeface="Helvetica Light" charset="0"/>
              </a:rPr>
              <a:t>[WSDM15</a:t>
            </a:r>
            <a:r>
              <a:rPr lang="en-US" altLang="zh-CN" sz="1600" i="1" dirty="0">
                <a:latin typeface="Helvetica Light" charset="0"/>
                <a:ea typeface="Helvetica Light" charset="0"/>
                <a:cs typeface="Helvetica Light" charset="0"/>
              </a:rPr>
              <a:t>]</a:t>
            </a:r>
            <a:endParaRPr lang="zh-CN" altLang="en-US" sz="1600" i="1" dirty="0">
              <a:latin typeface="Helvetica Light" charset="0"/>
              <a:ea typeface="Helvetica Light" charset="0"/>
              <a:cs typeface="Helvetica Light" charset="0"/>
            </a:endParaRPr>
          </a:p>
          <a:p>
            <a:pPr lvl="2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Community</a:t>
            </a:r>
            <a:r>
              <a:rPr lang="zh-CN" altLang="en-US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detectability</a:t>
            </a:r>
            <a:r>
              <a:rPr lang="zh-CN" altLang="en-US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[SDM13]</a:t>
            </a:r>
            <a:endParaRPr lang="zh-CN" altLang="en-US" sz="1600" i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lvl="2">
              <a:spcBef>
                <a:spcPts val="100"/>
              </a:spcBef>
              <a:spcAft>
                <a:spcPts val="100"/>
              </a:spcAft>
            </a:pPr>
            <a:endParaRPr lang="zh-CN" alt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2" name="Rectangle 1027"/>
          <p:cNvSpPr txBox="1">
            <a:spLocks noChangeArrowheads="1"/>
          </p:cNvSpPr>
          <p:nvPr/>
        </p:nvSpPr>
        <p:spPr>
          <a:xfrm>
            <a:off x="4038600" y="5506599"/>
            <a:ext cx="4419600" cy="603711"/>
          </a:xfrm>
          <a:prstGeom prst="rect">
            <a:avLst/>
          </a:prstGeom>
        </p:spPr>
        <p:txBody>
          <a:bodyPr vert="horz" lIns="92075" tIns="46038" rIns="92075" bIns="46038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 smtClean="0">
                <a:latin typeface="Helvetica Light" charset="0"/>
                <a:ea typeface="Helvetica Light" charset="0"/>
                <a:cs typeface="Helvetica Light" charset="0"/>
              </a:rPr>
              <a:t>Classification</a:t>
            </a:r>
            <a:r>
              <a:rPr lang="en-US" altLang="zh-CN" sz="16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>
                <a:latin typeface="Helvetica Light" charset="0"/>
                <a:ea typeface="Helvetica Light" charset="0"/>
                <a:cs typeface="Helvetica Light" charset="0"/>
              </a:rPr>
              <a:t>in</a:t>
            </a:r>
            <a:r>
              <a:rPr lang="zh-CN" altLang="en-US" sz="16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>
                <a:latin typeface="Helvetica Light" charset="0"/>
                <a:ea typeface="Helvetica Light" charset="0"/>
                <a:cs typeface="Helvetica Light" charset="0"/>
              </a:rPr>
              <a:t>Information</a:t>
            </a:r>
            <a:r>
              <a:rPr lang="zh-CN" altLang="en-US" sz="16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 smtClean="0">
                <a:latin typeface="Helvetica Light" charset="0"/>
                <a:ea typeface="Helvetica Light" charset="0"/>
                <a:cs typeface="Helvetica Light" charset="0"/>
              </a:rPr>
              <a:t>Network</a:t>
            </a:r>
            <a:endParaRPr lang="zh-CN" altLang="en-US" sz="16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lvl="2">
              <a:spcBef>
                <a:spcPts val="100"/>
              </a:spcBef>
              <a:spcAft>
                <a:spcPts val="100"/>
              </a:spcAft>
            </a:pP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Sampling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approach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[KDD</a:t>
            </a:r>
            <a:r>
              <a: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13]</a:t>
            </a:r>
            <a:endParaRPr lang="zh-CN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9961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743200"/>
            <a:ext cx="4746171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7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0" y="2743200"/>
            <a:ext cx="3301214" cy="137398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zh-CN" sz="6000" dirty="0" smtClean="0">
                <a:latin typeface="Helvetica" charset="0"/>
                <a:ea typeface="Helvetica" charset="0"/>
                <a:cs typeface="Helvetica" charset="0"/>
              </a:rPr>
              <a:t>Appendix</a:t>
            </a:r>
            <a:endParaRPr lang="en-US" sz="6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197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27"/>
          <p:cNvSpPr txBox="1">
            <a:spLocks noChangeArrowheads="1"/>
          </p:cNvSpPr>
          <p:nvPr/>
        </p:nvSpPr>
        <p:spPr>
          <a:xfrm>
            <a:off x="438839" y="1676400"/>
            <a:ext cx="8534400" cy="5105400"/>
          </a:xfrm>
          <a:prstGeom prst="rect">
            <a:avLst/>
          </a:prstGeom>
        </p:spPr>
        <p:txBody>
          <a:bodyPr vert="horz" lIns="92075" tIns="46038" rIns="92075" bIns="46038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sz="2000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Popularity</a:t>
            </a:r>
          </a:p>
          <a:p>
            <a:pPr lvl="3"/>
            <a:r>
              <a:rPr lang="en-US" altLang="en-US" sz="1800" i="1" dirty="0" smtClean="0">
                <a:latin typeface="Helvetica Light" charset="0"/>
                <a:ea typeface="Helvetica Light" charset="0"/>
                <a:cs typeface="Helvetica Light" charset="0"/>
              </a:rPr>
              <a:t>“information retrieval</a:t>
            </a:r>
            <a:r>
              <a:rPr lang="en-US" altLang="ja-JP" sz="1800" i="1" dirty="0" smtClean="0">
                <a:latin typeface="Helvetica Light" charset="0"/>
                <a:ea typeface="Helvetica Light" charset="0"/>
                <a:cs typeface="Helvetica Light" charset="0"/>
              </a:rPr>
              <a:t>” </a:t>
            </a:r>
            <a:r>
              <a:rPr lang="en-US" altLang="ja-JP" sz="1800" i="1" dirty="0">
                <a:latin typeface="Helvetica Light" charset="0"/>
                <a:ea typeface="Helvetica Light" charset="0"/>
                <a:cs typeface="Helvetica Light" charset="0"/>
              </a:rPr>
              <a:t>vs. </a:t>
            </a:r>
            <a:r>
              <a:rPr lang="en-US" altLang="ja-JP" sz="1800" i="1" dirty="0" smtClean="0">
                <a:latin typeface="Helvetica Light" charset="0"/>
                <a:ea typeface="Helvetica Light" charset="0"/>
                <a:cs typeface="Helvetica Light" charset="0"/>
              </a:rPr>
              <a:t>“cross-language </a:t>
            </a:r>
            <a:r>
              <a:rPr lang="en-US" altLang="ja-JP" sz="1800" i="1" dirty="0">
                <a:latin typeface="Helvetica Light" charset="0"/>
                <a:ea typeface="Helvetica Light" charset="0"/>
                <a:cs typeface="Helvetica Light" charset="0"/>
              </a:rPr>
              <a:t>information </a:t>
            </a:r>
            <a:r>
              <a:rPr lang="en-US" altLang="ja-JP" sz="1800" i="1" dirty="0" smtClean="0">
                <a:latin typeface="Helvetica Light" charset="0"/>
                <a:ea typeface="Helvetica Light" charset="0"/>
                <a:cs typeface="Helvetica Light" charset="0"/>
              </a:rPr>
              <a:t>retrieval”</a:t>
            </a:r>
            <a:endParaRPr lang="en-US" altLang="zh-CN" sz="1800" i="1" dirty="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lvl="1"/>
            <a:r>
              <a:rPr lang="en-US" altLang="zh-CN" sz="20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Concordance</a:t>
            </a:r>
          </a:p>
          <a:p>
            <a:pPr lvl="3"/>
            <a:r>
              <a:rPr lang="en-US" altLang="zh-CN" sz="1800" i="1" dirty="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</a:rPr>
              <a:t>“powerful tea” </a:t>
            </a:r>
            <a:r>
              <a:rPr lang="en-US" altLang="zh-CN" sz="1800" i="1" dirty="0" smtClean="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</a:rPr>
              <a:t>vs</a:t>
            </a:r>
            <a:r>
              <a:rPr lang="en-US" altLang="zh-CN" sz="1800" i="1" dirty="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</a:rPr>
              <a:t>. “strong tea</a:t>
            </a:r>
            <a:r>
              <a:rPr lang="en-US" altLang="zh-CN" sz="1800" i="1" dirty="0" smtClean="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</a:rPr>
              <a:t>”</a:t>
            </a:r>
          </a:p>
          <a:p>
            <a:pPr lvl="3"/>
            <a:r>
              <a:rPr lang="en-US" altLang="ja-JP" sz="1800" i="1" dirty="0" smtClean="0">
                <a:latin typeface="Helvetica Light" charset="0"/>
                <a:ea typeface="Helvetica Light" charset="0"/>
                <a:cs typeface="Helvetica Light" charset="0"/>
              </a:rPr>
              <a:t>“active learning” </a:t>
            </a:r>
            <a:r>
              <a:rPr lang="en-US" altLang="ja-JP" sz="1800" i="1" dirty="0">
                <a:latin typeface="Helvetica Light" charset="0"/>
                <a:ea typeface="Helvetica Light" charset="0"/>
                <a:cs typeface="Helvetica Light" charset="0"/>
              </a:rPr>
              <a:t>vs</a:t>
            </a:r>
            <a:r>
              <a:rPr lang="en-US" altLang="ja-JP" sz="1800" i="1" dirty="0" smtClean="0">
                <a:latin typeface="Helvetica Light" charset="0"/>
                <a:ea typeface="Helvetica Light" charset="0"/>
                <a:cs typeface="Helvetica Light" charset="0"/>
              </a:rPr>
              <a:t>.</a:t>
            </a:r>
            <a:r>
              <a:rPr lang="ja-JP" altLang="en-US" sz="1800" i="1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ja-JP" sz="1800" i="1" dirty="0" smtClean="0">
                <a:latin typeface="Helvetica Light" charset="0"/>
                <a:ea typeface="Helvetica Light" charset="0"/>
                <a:cs typeface="Helvetica Light" charset="0"/>
              </a:rPr>
              <a:t>“learning classification”</a:t>
            </a:r>
            <a:endParaRPr lang="en-US" altLang="zh-CN" sz="1800" i="1" dirty="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lvl="1"/>
            <a:r>
              <a:rPr lang="en-US" altLang="zh-CN" sz="2000" dirty="0" err="1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Informativeness</a:t>
            </a:r>
            <a:endParaRPr lang="en-US" altLang="zh-CN" sz="2000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3"/>
            <a:r>
              <a:rPr lang="en-US" altLang="zh-CN" sz="1800" i="1" dirty="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</a:rPr>
              <a:t>“this paper</a:t>
            </a:r>
            <a:r>
              <a:rPr lang="en-US" altLang="zh-CN" sz="1800" i="1" dirty="0" smtClean="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</a:rPr>
              <a:t>” (frequent but not discriminative, not informative)</a:t>
            </a:r>
            <a:endParaRPr lang="en-US" altLang="zh-CN" sz="1800" i="1" dirty="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lvl="1"/>
            <a:r>
              <a:rPr lang="en-US" altLang="zh-CN" sz="20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Completeness</a:t>
            </a:r>
          </a:p>
          <a:p>
            <a:pPr lvl="3"/>
            <a:r>
              <a:rPr lang="en-US" altLang="zh-CN" sz="1800" i="1" dirty="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</a:rPr>
              <a:t>“vector machine” vs. “support vector machine” </a:t>
            </a:r>
            <a:endParaRPr lang="en-US" altLang="zh-CN" sz="1800" i="1" dirty="0" smtClean="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lvl="1"/>
            <a:endParaRPr lang="en-US" altLang="zh-CN" sz="1800" i="1" dirty="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" y="990600"/>
            <a:ext cx="41713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How to Measure Phrase Quality?</a:t>
            </a:r>
            <a:endParaRPr lang="en-US" sz="2000" b="1" i="0" dirty="0">
              <a:solidFill>
                <a:srgbClr val="555555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450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2009775"/>
            <a:ext cx="7391400" cy="2838450"/>
          </a:xfrm>
          <a:prstGeom prst="rect">
            <a:avLst/>
          </a:prstGeom>
        </p:spPr>
      </p:pic>
      <p:pic>
        <p:nvPicPr>
          <p:cNvPr id="11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9392" y="4848225"/>
            <a:ext cx="6843713" cy="8072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22831" y="4207120"/>
            <a:ext cx="3692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0070C0"/>
                </a:solidFill>
              </a:rPr>
              <a:t>OR</a:t>
            </a:r>
            <a:endParaRPr lang="en-US" sz="15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140682" y="2602689"/>
                <a:ext cx="2631939" cy="2429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350">
                          <a:solidFill>
                            <a:srgbClr val="0070C0"/>
                          </a:solidFill>
                          <a:latin typeface="Cambria Math" charset="0"/>
                        </a:rPr>
                        <m:t>P</m:t>
                      </m:r>
                      <m:d>
                        <m:dPr>
                          <m:ctrlPr>
                            <a:rPr lang="en-US" altLang="zh-CN" sz="135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35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350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350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ij</m:t>
                              </m:r>
                            </m:sub>
                          </m:sSub>
                          <m:r>
                            <a:rPr lang="en-US" altLang="zh-CN" sz="135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sz="135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350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1350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  <m:r>
                        <a:rPr lang="en-US" altLang="zh-CN" sz="1350" i="1">
                          <a:solidFill>
                            <a:srgbClr val="0070C0"/>
                          </a:solidFill>
                          <a:latin typeface="Cambria Math" charset="0"/>
                        </a:rPr>
                        <m:t>=1</m:t>
                      </m:r>
                      <m:r>
                        <a:rPr lang="zh-CN" altLang="en-US" sz="1350" i="1">
                          <a:solidFill>
                            <a:srgbClr val="0070C0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altLang="zh-CN" sz="1350" i="1">
                          <a:solidFill>
                            <a:srgbClr val="0070C0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zh-CN" altLang="en-US" sz="1350" i="1">
                          <a:solidFill>
                            <a:srgbClr val="0070C0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350" i="1">
                          <a:solidFill>
                            <a:srgbClr val="0070C0"/>
                          </a:solidFill>
                          <a:latin typeface="Cambria Math" charset="0"/>
                        </a:rPr>
                        <m:t>exp</m:t>
                      </m:r>
                      <m:r>
                        <a:rPr lang="en-US" altLang="zh-CN" sz="1350" i="1">
                          <a:solidFill>
                            <a:srgbClr val="0070C0"/>
                          </a:solidFill>
                          <a:latin typeface="Cambria Math" charset="0"/>
                        </a:rPr>
                        <m:t>(−</m:t>
                      </m:r>
                      <m:sSub>
                        <m:sSubPr>
                          <m:ctrlPr>
                            <a:rPr lang="en-US" altLang="zh-CN" sz="135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135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n-US" altLang="zh-CN" sz="135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1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35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35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135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altLang="zh-CN" sz="1350" i="1">
                          <a:solidFill>
                            <a:srgbClr val="0070C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35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243" y="2327252"/>
                <a:ext cx="3603230" cy="323935"/>
              </a:xfrm>
              <a:prstGeom prst="rect">
                <a:avLst/>
              </a:prstGeom>
              <a:blipFill rotWithShape="0">
                <a:blip r:embed="rId4"/>
                <a:stretch>
                  <a:fillRect t="-116981" r="-677" b="-1452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381000" y="990600"/>
            <a:ext cx="44983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sz="2000" b="1" dirty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Go</a:t>
            </a:r>
            <a:r>
              <a:rPr lang="zh-CN" altLang="en-US" sz="2000" b="1" dirty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deeper</a:t>
            </a:r>
            <a:r>
              <a:rPr lang="zh-CN" altLang="en-US" sz="2000" b="1" dirty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into</a:t>
            </a:r>
            <a:r>
              <a:rPr lang="zh-CN" altLang="en-US" sz="2000" b="1" dirty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Noisy-Or</a:t>
            </a:r>
            <a:r>
              <a:rPr lang="zh-CN" altLang="en-US" sz="2000" b="1" dirty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networks?</a:t>
            </a:r>
            <a:endParaRPr lang="en-US" sz="2000" b="1" dirty="0">
              <a:solidFill>
                <a:srgbClr val="555555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865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237" y="941459"/>
            <a:ext cx="4419219" cy="353941"/>
          </a:xfrm>
        </p:spPr>
        <p:txBody>
          <a:bodyPr wrap="none">
            <a:spAutoFit/>
          </a:bodyPr>
          <a:lstStyle/>
          <a:p>
            <a:pPr algn="l" defTabSz="914400" fontAlgn="base"/>
            <a:r>
              <a:rPr lang="en-US" altLang="zh-CN" sz="2000" b="1" dirty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What</a:t>
            </a:r>
            <a:r>
              <a:rPr lang="zh-CN" altLang="en-US" sz="2000" b="1" dirty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to</a:t>
            </a:r>
            <a:r>
              <a:rPr lang="zh-CN" altLang="en-US" sz="2000" b="1" dirty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Compute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in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Model</a:t>
            </a:r>
            <a:r>
              <a:rPr lang="zh-CN" altLang="en-US" sz="2000" b="1" dirty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Training?</a:t>
            </a:r>
            <a:endParaRPr lang="en-US" sz="2000" b="1" dirty="0">
              <a:solidFill>
                <a:srgbClr val="555555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651867" y="907502"/>
            <a:ext cx="3287564" cy="2435528"/>
            <a:chOff x="5802922" y="1536700"/>
            <a:chExt cx="5271744" cy="37846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26"/>
            <a:stretch/>
          </p:blipFill>
          <p:spPr>
            <a:xfrm>
              <a:off x="5802922" y="1536700"/>
              <a:ext cx="5220677" cy="37846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097107" y="4466494"/>
              <a:ext cx="728093" cy="502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solidFill>
                    <a:srgbClr val="0070C0"/>
                  </a:solidFill>
                </a:rPr>
                <a:t>OR</a:t>
              </a:r>
              <a:endParaRPr lang="en-US" sz="1500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6854244" y="2327252"/>
                  <a:ext cx="4220422" cy="3775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35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P</m:t>
                        </m:r>
                        <m:d>
                          <m:dPr>
                            <m:ctrlPr>
                              <a:rPr lang="en-US" altLang="zh-CN" sz="135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35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35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135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ij</m:t>
                                </m:r>
                              </m:sub>
                            </m:sSub>
                            <m:r>
                              <a:rPr lang="en-US" altLang="zh-CN" sz="135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=1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sz="135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35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Z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1350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35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=1</m:t>
                        </m:r>
                        <m:r>
                          <a:rPr lang="zh-CN" altLang="en-US" sz="135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altLang="zh-CN" sz="135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zh-CN" altLang="en-US" sz="135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35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exp</m:t>
                        </m:r>
                        <m:r>
                          <a:rPr lang="en-US" altLang="zh-CN" sz="135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(−</m:t>
                        </m:r>
                        <m:sSub>
                          <m:sSubPr>
                            <m:ctrlPr>
                              <a:rPr lang="en-US" altLang="zh-CN" sz="135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35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135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35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35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35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35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CN" sz="135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sz="135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4243" y="2327252"/>
                  <a:ext cx="3603230" cy="32393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642" t="-134783" r="-17886" b="-18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855"/>
          <a:stretch/>
        </p:blipFill>
        <p:spPr>
          <a:xfrm>
            <a:off x="1333851" y="3178991"/>
            <a:ext cx="5629275" cy="8916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13"/>
          <a:stretch/>
        </p:blipFill>
        <p:spPr>
          <a:xfrm>
            <a:off x="1333851" y="4615154"/>
            <a:ext cx="5629275" cy="56720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149" y="4147385"/>
            <a:ext cx="4124325" cy="3143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149" y="5335808"/>
            <a:ext cx="307657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744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594773" y="2660811"/>
            <a:ext cx="2282846" cy="1779684"/>
            <a:chOff x="704894" y="2676540"/>
            <a:chExt cx="2282846" cy="1779684"/>
          </a:xfrm>
        </p:grpSpPr>
        <p:sp>
          <p:nvSpPr>
            <p:cNvPr id="4" name="Oval 3"/>
            <p:cNvSpPr/>
            <p:nvPr/>
          </p:nvSpPr>
          <p:spPr>
            <a:xfrm>
              <a:off x="2822640" y="4291124"/>
              <a:ext cx="165100" cy="1651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>
              <a:outerShdw blurRad="50800" dist="50800" dir="5400000" algn="ctr" rotWithShape="0">
                <a:srgbClr val="000000">
                  <a:alpha val="12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" name="Oval 4"/>
            <p:cNvSpPr/>
            <p:nvPr/>
          </p:nvSpPr>
          <p:spPr>
            <a:xfrm>
              <a:off x="1365832" y="3497374"/>
              <a:ext cx="165100" cy="165100"/>
            </a:xfrm>
            <a:prstGeom prst="ellipse">
              <a:avLst/>
            </a:prstGeom>
            <a:solidFill>
              <a:srgbClr val="008080"/>
            </a:solidFill>
            <a:ln>
              <a:solidFill>
                <a:srgbClr val="008080"/>
              </a:solidFill>
            </a:ln>
            <a:effectLst>
              <a:outerShdw blurRad="38100" dist="25400" dir="2700000" algn="br" rotWithShape="0">
                <a:srgbClr val="000000">
                  <a:alpha val="21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6" name="Oval 5"/>
            <p:cNvSpPr/>
            <p:nvPr/>
          </p:nvSpPr>
          <p:spPr>
            <a:xfrm>
              <a:off x="1343607" y="4126024"/>
              <a:ext cx="165100" cy="165100"/>
            </a:xfrm>
            <a:prstGeom prst="ellipse">
              <a:avLst/>
            </a:prstGeom>
            <a:solidFill>
              <a:srgbClr val="008080"/>
            </a:solidFill>
            <a:ln>
              <a:solidFill>
                <a:srgbClr val="008080"/>
              </a:solidFill>
            </a:ln>
            <a:effectLst>
              <a:outerShdw blurRad="38100" dist="25400" dir="2700000" algn="br" rotWithShape="0">
                <a:srgbClr val="000000">
                  <a:alpha val="21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" name="Oval 6"/>
            <p:cNvSpPr/>
            <p:nvPr/>
          </p:nvSpPr>
          <p:spPr>
            <a:xfrm>
              <a:off x="2755886" y="2685712"/>
              <a:ext cx="165100" cy="1651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>
              <a:outerShdw blurRad="50800" dist="50800" dir="5400000" algn="ctr" rotWithShape="0">
                <a:srgbClr val="000000">
                  <a:alpha val="12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464256" y="2840148"/>
              <a:ext cx="301625" cy="350838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  <a:effectLst>
              <a:outerShdw blurRad="50800" dist="50800" dir="5400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1484529" y="3071923"/>
              <a:ext cx="551227" cy="1078279"/>
            </a:xfrm>
            <a:prstGeom prst="line">
              <a:avLst/>
            </a:prstGeom>
            <a:ln w="38100" cmpd="sng">
              <a:solidFill>
                <a:srgbClr val="00808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1506754" y="3056048"/>
              <a:ext cx="481377" cy="465504"/>
            </a:xfrm>
            <a:prstGeom prst="line">
              <a:avLst/>
            </a:prstGeom>
            <a:ln w="38100" cmpd="sng">
              <a:solidFill>
                <a:srgbClr val="00808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1320324" y="2676540"/>
              <a:ext cx="165100" cy="1651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  <a:effectLst>
              <a:outerShdw blurRad="50800" dist="50800" dir="5400000" algn="ctr" rotWithShape="0">
                <a:srgbClr val="000000">
                  <a:alpha val="12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2" name="Oval 11"/>
            <p:cNvSpPr/>
            <p:nvPr/>
          </p:nvSpPr>
          <p:spPr>
            <a:xfrm>
              <a:off x="704894" y="3193179"/>
              <a:ext cx="165100" cy="1651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>
              <a:outerShdw blurRad="50800" dist="50800" dir="5400000" algn="ctr" rotWithShape="0">
                <a:srgbClr val="000000">
                  <a:alpha val="12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3" name="Oval 12"/>
            <p:cNvSpPr/>
            <p:nvPr/>
          </p:nvSpPr>
          <p:spPr>
            <a:xfrm>
              <a:off x="1069754" y="3835998"/>
              <a:ext cx="165100" cy="165100"/>
            </a:xfrm>
            <a:prstGeom prst="ellipse">
              <a:avLst/>
            </a:prstGeom>
            <a:solidFill>
              <a:srgbClr val="008080"/>
            </a:solidFill>
            <a:ln>
              <a:solidFill>
                <a:srgbClr val="008080"/>
              </a:solidFill>
            </a:ln>
            <a:effectLst>
              <a:outerShdw blurRad="38100" dist="25400" dir="2700000" algn="br" rotWithShape="0">
                <a:srgbClr val="000000">
                  <a:alpha val="21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1227617" y="3666735"/>
              <a:ext cx="861149" cy="222988"/>
            </a:xfrm>
            <a:prstGeom prst="line">
              <a:avLst/>
            </a:prstGeom>
            <a:ln w="38100" cmpd="sng">
              <a:solidFill>
                <a:srgbClr val="00808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485424" y="2759090"/>
              <a:ext cx="1118884" cy="554134"/>
            </a:xfrm>
            <a:prstGeom prst="line">
              <a:avLst/>
            </a:prstGeom>
            <a:ln w="38100" cmpd="sng">
              <a:solidFill>
                <a:schemeClr val="accent3"/>
              </a:solidFill>
            </a:ln>
            <a:effectLst>
              <a:outerShdw blurRad="50800" dist="50800" dir="5400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 flipV="1">
              <a:off x="2750682" y="3659440"/>
              <a:ext cx="154508" cy="631684"/>
            </a:xfrm>
            <a:prstGeom prst="line">
              <a:avLst/>
            </a:prstGeom>
            <a:ln w="38100" cmpd="sng">
              <a:solidFill>
                <a:schemeClr val="accent1"/>
              </a:solidFill>
            </a:ln>
            <a:effectLst>
              <a:outerShdw blurRad="50800" dist="50800" dir="5400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12" idx="6"/>
            </p:cNvCxnSpPr>
            <p:nvPr/>
          </p:nvCxnSpPr>
          <p:spPr>
            <a:xfrm flipH="1">
              <a:off x="869994" y="3190986"/>
              <a:ext cx="895890" cy="84743"/>
            </a:xfrm>
            <a:prstGeom prst="line">
              <a:avLst/>
            </a:prstGeom>
            <a:ln w="38100" cmpd="sng">
              <a:solidFill>
                <a:schemeClr val="accent1"/>
              </a:solidFill>
            </a:ln>
            <a:effectLst>
              <a:outerShdw blurRad="50800" dist="50800" dir="5400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2100843" y="2778328"/>
              <a:ext cx="666923" cy="244601"/>
            </a:xfrm>
            <a:prstGeom prst="line">
              <a:avLst/>
            </a:prstGeom>
            <a:ln w="38100" cmpd="sng">
              <a:solidFill>
                <a:schemeClr val="accent1"/>
              </a:solidFill>
            </a:ln>
            <a:effectLst>
              <a:outerShdw blurRad="50800" dist="50800" dir="5400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/>
          <p:cNvSpPr/>
          <p:nvPr/>
        </p:nvSpPr>
        <p:spPr>
          <a:xfrm>
            <a:off x="3655760" y="2992694"/>
            <a:ext cx="365125" cy="36512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0" name="Rectangle 19"/>
          <p:cNvSpPr/>
          <p:nvPr/>
        </p:nvSpPr>
        <p:spPr>
          <a:xfrm>
            <a:off x="3808160" y="3145094"/>
            <a:ext cx="365125" cy="36512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Rectangle 20"/>
          <p:cNvSpPr/>
          <p:nvPr/>
        </p:nvSpPr>
        <p:spPr>
          <a:xfrm>
            <a:off x="3960559" y="3297495"/>
            <a:ext cx="1360003" cy="34621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rPr>
              <a:t>documents</a:t>
            </a:r>
            <a:endParaRPr lang="en-US" dirty="0">
              <a:solidFill>
                <a:schemeClr val="tx1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80170" y="2682409"/>
            <a:ext cx="165100" cy="1651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5292644" y="2823331"/>
            <a:ext cx="511704" cy="466870"/>
          </a:xfrm>
          <a:prstGeom prst="line">
            <a:avLst/>
          </a:prstGeom>
          <a:ln w="38100" cmpd="sng">
            <a:solidFill>
              <a:srgbClr val="7030A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5922912" y="3160052"/>
            <a:ext cx="165100" cy="1651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5320562" y="3242602"/>
            <a:ext cx="602350" cy="228001"/>
          </a:xfrm>
          <a:prstGeom prst="line">
            <a:avLst/>
          </a:prstGeom>
          <a:ln w="38100" cmpd="sng">
            <a:solidFill>
              <a:srgbClr val="7030A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5858701" y="3632320"/>
            <a:ext cx="165100" cy="1651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27" name="Straight Connector 26"/>
          <p:cNvCxnSpPr/>
          <p:nvPr/>
        </p:nvCxnSpPr>
        <p:spPr>
          <a:xfrm flipH="1" flipV="1">
            <a:off x="5320562" y="3623004"/>
            <a:ext cx="538139" cy="91866"/>
          </a:xfrm>
          <a:prstGeom prst="line">
            <a:avLst/>
          </a:prstGeom>
          <a:ln w="38100" cmpd="sng">
            <a:solidFill>
              <a:srgbClr val="7030A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5464515" y="4181747"/>
            <a:ext cx="165100" cy="1651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29" name="Straight Connector 28"/>
          <p:cNvCxnSpPr/>
          <p:nvPr/>
        </p:nvCxnSpPr>
        <p:spPr>
          <a:xfrm flipH="1" flipV="1">
            <a:off x="5253241" y="3661516"/>
            <a:ext cx="235452" cy="544409"/>
          </a:xfrm>
          <a:prstGeom prst="line">
            <a:avLst/>
          </a:prstGeom>
          <a:ln w="38100" cmpd="sng">
            <a:solidFill>
              <a:srgbClr val="7030A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4187933" y="2752533"/>
            <a:ext cx="1631062" cy="501411"/>
          </a:xfrm>
          <a:prstGeom prst="line">
            <a:avLst/>
          </a:prstGeom>
          <a:ln w="38100" cmpd="sng">
            <a:solidFill>
              <a:srgbClr val="7030A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566903" y="3338973"/>
            <a:ext cx="1083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latin typeface="Helvetica Light" charset="0"/>
                <a:ea typeface="Helvetica Light" charset="0"/>
                <a:cs typeface="Helvetica Light" charset="0"/>
              </a:rPr>
              <a:t>clustering</a:t>
            </a:r>
            <a:endParaRPr lang="en-US" sz="1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363527" y="4332502"/>
            <a:ext cx="12666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latin typeface="Helvetica Light" charset="0"/>
                <a:ea typeface="Helvetica Light" charset="0"/>
                <a:cs typeface="Helvetica Light" charset="0"/>
              </a:rPr>
              <a:t>data</a:t>
            </a:r>
            <a:r>
              <a:rPr lang="zh-CN" alt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 smtClean="0">
                <a:latin typeface="Helvetica Light" charset="0"/>
                <a:ea typeface="Helvetica Light" charset="0"/>
                <a:cs typeface="Helvetica Light" charset="0"/>
              </a:rPr>
              <a:t>mining</a:t>
            </a:r>
            <a:endParaRPr lang="en-US" sz="1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81000" y="990600"/>
            <a:ext cx="71005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Modeling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Text-Rich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Information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Networks: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Heterogeneity</a:t>
            </a:r>
            <a:endParaRPr lang="en-US" sz="2000" b="1" i="0" dirty="0">
              <a:solidFill>
                <a:srgbClr val="555555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676400" y="2286000"/>
            <a:ext cx="34547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latin typeface="Helvetica Light" charset="0"/>
                <a:ea typeface="Helvetica Light" charset="0"/>
                <a:cs typeface="Helvetica Light" charset="0"/>
              </a:rPr>
              <a:t>Entities</a:t>
            </a:r>
            <a:r>
              <a:rPr lang="zh-CN" alt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 smtClean="0">
                <a:latin typeface="Helvetica Light" charset="0"/>
                <a:ea typeface="Helvetica Light" charset="0"/>
                <a:cs typeface="Helvetica Light" charset="0"/>
              </a:rPr>
              <a:t>Associated</a:t>
            </a:r>
            <a:r>
              <a:rPr lang="zh-CN" alt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 smtClean="0">
                <a:latin typeface="Helvetica Light" charset="0"/>
                <a:ea typeface="Helvetica Light" charset="0"/>
                <a:cs typeface="Helvetica Light" charset="0"/>
              </a:rPr>
              <a:t>with</a:t>
            </a:r>
            <a:r>
              <a:rPr lang="zh-CN" alt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 smtClean="0">
                <a:latin typeface="Helvetica Light" charset="0"/>
                <a:ea typeface="Helvetica Light" charset="0"/>
                <a:cs typeface="Helvetica Light" charset="0"/>
              </a:rPr>
              <a:t>Documents</a:t>
            </a:r>
            <a:endParaRPr lang="en-US" sz="1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84022" y="4930370"/>
            <a:ext cx="6930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Helvetica Light" charset="0"/>
                <a:ea typeface="Helvetica Light" charset="0"/>
                <a:cs typeface="Helvetica Light" charset="0"/>
              </a:rPr>
              <a:t>Knowledge</a:t>
            </a:r>
            <a:r>
              <a:rPr lang="zh-CN" altLang="en-US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latin typeface="Helvetica Light" charset="0"/>
                <a:ea typeface="Helvetica Light" charset="0"/>
                <a:cs typeface="Helvetica Light" charset="0"/>
              </a:rPr>
              <a:t>are</a:t>
            </a:r>
            <a:r>
              <a:rPr lang="zh-CN" altLang="en-US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latin typeface="Helvetica Light" charset="0"/>
                <a:ea typeface="Helvetica Light" charset="0"/>
                <a:cs typeface="Helvetica Light" charset="0"/>
              </a:rPr>
              <a:t>propagated</a:t>
            </a:r>
            <a:r>
              <a:rPr lang="zh-CN" altLang="en-US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latin typeface="Helvetica Light" charset="0"/>
                <a:ea typeface="Helvetica Light" charset="0"/>
                <a:cs typeface="Helvetica Light" charset="0"/>
              </a:rPr>
              <a:t>between</a:t>
            </a:r>
            <a:r>
              <a:rPr lang="zh-CN" altLang="en-US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Entities</a:t>
            </a:r>
            <a:r>
              <a:rPr lang="zh-CN" altLang="en-US" dirty="0" smtClean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latin typeface="Helvetica Light" charset="0"/>
                <a:ea typeface="Helvetica Light" charset="0"/>
                <a:cs typeface="Helvetica Light" charset="0"/>
              </a:rPr>
              <a:t>and</a:t>
            </a:r>
            <a:r>
              <a:rPr lang="zh-CN" altLang="en-US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Quality</a:t>
            </a:r>
            <a:r>
              <a:rPr lang="zh-CN" altLang="en-US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Phrases</a:t>
            </a:r>
            <a:endParaRPr lang="en-US" dirty="0">
              <a:solidFill>
                <a:srgbClr val="FF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711581" y="2309374"/>
            <a:ext cx="878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 smtClean="0">
                <a:latin typeface="Helvetica Light" charset="0"/>
                <a:ea typeface="Helvetica Light" charset="0"/>
                <a:cs typeface="Helvetica Light" charset="0"/>
              </a:rPr>
              <a:t>dbscan</a:t>
            </a:r>
            <a:endParaRPr lang="en-US" sz="1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845427" y="2822217"/>
            <a:ext cx="1050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mtClean="0">
                <a:latin typeface="Helvetica Light" charset="0"/>
                <a:ea typeface="Helvetica Light" charset="0"/>
                <a:cs typeface="Helvetica Light" charset="0"/>
              </a:rPr>
              <a:t>database</a:t>
            </a:r>
            <a:endParaRPr lang="en-US" sz="160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3654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81000" y="990600"/>
            <a:ext cx="46826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Size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of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Quality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Phrases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after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Pruning</a:t>
            </a:r>
            <a:endParaRPr lang="en-US" sz="2000" b="1" i="0" dirty="0">
              <a:solidFill>
                <a:srgbClr val="555555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362200"/>
            <a:ext cx="6608763" cy="2839425"/>
          </a:xfrm>
        </p:spPr>
      </p:pic>
    </p:spTree>
    <p:extLst>
      <p:ext uri="{BB962C8B-B14F-4D97-AF65-F5344CB8AC3E}">
        <p14:creationId xmlns:p14="http://schemas.microsoft.com/office/powerpoint/2010/main" val="951788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86000"/>
            <a:ext cx="7301263" cy="2908387"/>
          </a:xfrm>
        </p:spPr>
      </p:pic>
      <p:sp>
        <p:nvSpPr>
          <p:cNvPr id="4" name="Rectangle 3"/>
          <p:cNvSpPr/>
          <p:nvPr/>
        </p:nvSpPr>
        <p:spPr>
          <a:xfrm>
            <a:off x="381000" y="990600"/>
            <a:ext cx="36711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Iterations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of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Gibbs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Sampling</a:t>
            </a:r>
            <a:endParaRPr lang="en-US" sz="2000" b="1" i="0" dirty="0">
              <a:solidFill>
                <a:srgbClr val="555555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062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752" y="2590800"/>
            <a:ext cx="6572250" cy="2534215"/>
          </a:xfrm>
        </p:spPr>
      </p:pic>
      <p:sp>
        <p:nvSpPr>
          <p:cNvPr id="7" name="Rectangle 6"/>
          <p:cNvSpPr/>
          <p:nvPr/>
        </p:nvSpPr>
        <p:spPr>
          <a:xfrm>
            <a:off x="381000" y="990600"/>
            <a:ext cx="41408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sz="2000" b="1" dirty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Different</a:t>
            </a:r>
            <a:r>
              <a:rPr lang="zh-CN" altLang="en-US" sz="2000" b="1" dirty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Size</a:t>
            </a:r>
            <a:r>
              <a:rPr lang="zh-CN" altLang="en-US" sz="2000" b="1" dirty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of</a:t>
            </a:r>
            <a:r>
              <a:rPr lang="zh-CN" altLang="en-US" sz="2000" b="1" dirty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Quality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Phrases</a:t>
            </a:r>
            <a:endParaRPr lang="en-US" sz="2000" b="1" dirty="0">
              <a:solidFill>
                <a:srgbClr val="555555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949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57" y="2634049"/>
            <a:ext cx="8617998" cy="2422763"/>
          </a:xfrm>
        </p:spPr>
      </p:pic>
      <p:sp>
        <p:nvSpPr>
          <p:cNvPr id="6" name="Rectangle 5"/>
          <p:cNvSpPr/>
          <p:nvPr/>
        </p:nvSpPr>
        <p:spPr>
          <a:xfrm>
            <a:off x="381000" y="990600"/>
            <a:ext cx="18117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Convergence</a:t>
            </a:r>
            <a:endParaRPr lang="en-US" sz="2000" b="1" i="0" dirty="0">
              <a:solidFill>
                <a:srgbClr val="555555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98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81000" y="990600"/>
            <a:ext cx="25687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Useful</a:t>
            </a:r>
            <a:r>
              <a:rPr lang="zh-CN" altLang="en-US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Applications</a:t>
            </a:r>
            <a:endParaRPr lang="en-US" sz="2000" b="1" i="0" dirty="0">
              <a:solidFill>
                <a:srgbClr val="555555"/>
              </a:solidFill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020" y="1963278"/>
            <a:ext cx="1095878" cy="10813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506" y="1963278"/>
            <a:ext cx="2193249" cy="10808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26898" y="2347692"/>
            <a:ext cx="2746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latin typeface="Helvetica Light" charset="0"/>
                <a:ea typeface="Helvetica Light" charset="0"/>
                <a:cs typeface="Helvetica Light" charset="0"/>
              </a:rPr>
              <a:t>-</a:t>
            </a:r>
            <a:r>
              <a:rPr lang="zh-CN" alt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 smtClean="0">
                <a:latin typeface="Helvetica Light" charset="0"/>
                <a:ea typeface="Helvetica Light" charset="0"/>
                <a:cs typeface="Helvetica Light" charset="0"/>
              </a:rPr>
              <a:t>Database</a:t>
            </a:r>
            <a:r>
              <a:rPr lang="zh-CN" alt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 smtClean="0">
                <a:latin typeface="Helvetica Light" charset="0"/>
                <a:ea typeface="Helvetica Light" charset="0"/>
                <a:cs typeface="Helvetica Light" charset="0"/>
              </a:rPr>
              <a:t>+</a:t>
            </a:r>
            <a:r>
              <a:rPr lang="zh-CN" alt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 smtClean="0">
                <a:latin typeface="Helvetica Light" charset="0"/>
                <a:ea typeface="Helvetica Light" charset="0"/>
                <a:cs typeface="Helvetica Light" charset="0"/>
              </a:rPr>
              <a:t>Data</a:t>
            </a:r>
            <a:r>
              <a:rPr lang="zh-CN" alt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 smtClean="0">
                <a:latin typeface="Helvetica Light" charset="0"/>
                <a:ea typeface="Helvetica Light" charset="0"/>
                <a:cs typeface="Helvetica Light" charset="0"/>
              </a:rPr>
              <a:t>Mining</a:t>
            </a:r>
            <a:r>
              <a:rPr lang="zh-CN" alt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 smtClean="0">
                <a:latin typeface="Helvetica Light" charset="0"/>
                <a:ea typeface="Helvetica Light" charset="0"/>
                <a:cs typeface="Helvetica Light" charset="0"/>
              </a:rPr>
              <a:t>=</a:t>
            </a:r>
            <a:endParaRPr lang="en-US" sz="1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8146" y="3613922"/>
            <a:ext cx="836778" cy="11157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38600" y="3479276"/>
            <a:ext cx="320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400" dirty="0" smtClean="0">
                <a:latin typeface="Helvetica Light" charset="0"/>
                <a:ea typeface="Helvetica Light" charset="0"/>
                <a:cs typeface="Helvetica Light" charset="0"/>
              </a:rPr>
              <a:t>Information</a:t>
            </a:r>
            <a:r>
              <a:rPr lang="zh-CN" altLang="en-US" sz="14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400" dirty="0" smtClean="0">
                <a:latin typeface="Helvetica Light" charset="0"/>
                <a:ea typeface="Helvetica Light" charset="0"/>
                <a:cs typeface="Helvetica Light" charset="0"/>
              </a:rPr>
              <a:t>Networks</a:t>
            </a:r>
            <a:endParaRPr lang="zh-CN" altLang="en-US" sz="14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1400" dirty="0" smtClean="0">
                <a:latin typeface="Helvetica Light" charset="0"/>
                <a:ea typeface="Helvetica Light" charset="0"/>
                <a:cs typeface="Helvetica Light" charset="0"/>
              </a:rPr>
              <a:t>Data</a:t>
            </a:r>
            <a:r>
              <a:rPr lang="zh-CN" altLang="en-US" sz="14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400" dirty="0" smtClean="0">
                <a:latin typeface="Helvetica Light" charset="0"/>
                <a:ea typeface="Helvetica Light" charset="0"/>
                <a:cs typeface="Helvetica Light" charset="0"/>
              </a:rPr>
              <a:t>Cubes,</a:t>
            </a:r>
            <a:r>
              <a:rPr lang="zh-CN" altLang="en-US" sz="14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400" dirty="0" smtClean="0">
                <a:latin typeface="Helvetica Light" charset="0"/>
                <a:ea typeface="Helvetica Light" charset="0"/>
                <a:cs typeface="Helvetica Light" charset="0"/>
              </a:rPr>
              <a:t>OLAP</a:t>
            </a:r>
            <a:endParaRPr lang="zh-CN" altLang="en-US" sz="14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1400" dirty="0" smtClean="0">
                <a:latin typeface="Helvetica Light" charset="0"/>
                <a:ea typeface="Helvetica Light" charset="0"/>
                <a:cs typeface="Helvetica Light" charset="0"/>
              </a:rPr>
              <a:t>Frequent</a:t>
            </a:r>
            <a:r>
              <a:rPr lang="zh-CN" altLang="en-US" sz="14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400" dirty="0" smtClean="0">
                <a:latin typeface="Helvetica Light" charset="0"/>
                <a:ea typeface="Helvetica Light" charset="0"/>
                <a:cs typeface="Helvetica Light" charset="0"/>
              </a:rPr>
              <a:t>Pattern</a:t>
            </a:r>
            <a:r>
              <a:rPr lang="zh-CN" altLang="en-US" sz="14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400" dirty="0" smtClean="0">
                <a:latin typeface="Helvetica Light" charset="0"/>
                <a:ea typeface="Helvetica Light" charset="0"/>
                <a:cs typeface="Helvetica Light" charset="0"/>
              </a:rPr>
              <a:t>Mining</a:t>
            </a:r>
            <a:endParaRPr lang="en-US" sz="14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1555496"/>
            <a:ext cx="1779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latin typeface="Helvetica" charset="0"/>
                <a:ea typeface="Helvetica" charset="0"/>
                <a:cs typeface="Helvetica" charset="0"/>
              </a:rPr>
              <a:t>Similarity</a:t>
            </a:r>
            <a:r>
              <a:rPr lang="zh-CN" altLang="en-US" sz="1600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1600" dirty="0" smtClean="0">
                <a:latin typeface="Helvetica" charset="0"/>
                <a:ea typeface="Helvetica" charset="0"/>
                <a:cs typeface="Helvetica" charset="0"/>
              </a:rPr>
              <a:t>Search:</a:t>
            </a:r>
            <a:endParaRPr lang="en-US" sz="16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000" y="3140722"/>
            <a:ext cx="1973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latin typeface="Helvetica" charset="0"/>
                <a:ea typeface="Helvetica" charset="0"/>
                <a:cs typeface="Helvetica" charset="0"/>
              </a:rPr>
              <a:t>Multi-Aspect</a:t>
            </a:r>
            <a:r>
              <a:rPr lang="zh-CN" altLang="en-US" sz="1600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1600" dirty="0" smtClean="0">
                <a:latin typeface="Helvetica" charset="0"/>
                <a:ea typeface="Helvetica" charset="0"/>
                <a:cs typeface="Helvetica" charset="0"/>
              </a:rPr>
              <a:t>Mining</a:t>
            </a:r>
            <a:endParaRPr lang="en-US" sz="16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000" y="5041730"/>
            <a:ext cx="1505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Helvetica" charset="0"/>
                <a:ea typeface="Helvetica" charset="0"/>
                <a:cs typeface="Helvetica" charset="0"/>
              </a:rPr>
              <a:t>Categorization</a:t>
            </a:r>
            <a:endParaRPr lang="en-US" sz="16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3" name="Left Brace 12"/>
          <p:cNvSpPr/>
          <p:nvPr/>
        </p:nvSpPr>
        <p:spPr>
          <a:xfrm>
            <a:off x="3646795" y="3722156"/>
            <a:ext cx="242561" cy="99060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934" y="5144049"/>
            <a:ext cx="4175007" cy="151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314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5292</TotalTime>
  <Words>2544</Words>
  <Application>Microsoft Macintosh PowerPoint</Application>
  <PresentationFormat>On-screen Show (4:3)</PresentationFormat>
  <Paragraphs>657</Paragraphs>
  <Slides>83</Slides>
  <Notes>6</Notes>
  <HiddenSlides>8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4" baseType="lpstr">
      <vt:lpstr>Berlin Sans FB Demi</vt:lpstr>
      <vt:lpstr>Calibri</vt:lpstr>
      <vt:lpstr>Calibri Light</vt:lpstr>
      <vt:lpstr>Cambria Math</vt:lpstr>
      <vt:lpstr>Helvetica</vt:lpstr>
      <vt:lpstr>Helvetica Light</vt:lpstr>
      <vt:lpstr>Nanum Pen Script</vt:lpstr>
      <vt:lpstr>Times New Roman</vt:lpstr>
      <vt:lpstr>Wingdings</vt:lpstr>
      <vt:lpstr>宋体</vt:lpstr>
      <vt:lpstr>Retrospect</vt:lpstr>
      <vt:lpstr>Constructing and Modeling Text-Rich Information Networks Using Phrase Mining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to Compute in Model Training?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ResearchNet: A Project that Everyone can Contribute</dc:title>
  <dc:creator>Han, Jiawei</dc:creator>
  <cp:lastModifiedBy>Jialu Liu</cp:lastModifiedBy>
  <cp:revision>292</cp:revision>
  <cp:lastPrinted>2015-05-26T18:31:20Z</cp:lastPrinted>
  <dcterms:created xsi:type="dcterms:W3CDTF">2006-08-16T00:00:00Z</dcterms:created>
  <dcterms:modified xsi:type="dcterms:W3CDTF">2015-11-25T16:41:19Z</dcterms:modified>
</cp:coreProperties>
</file>